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60"/>
  </p:normalViewPr>
  <p:slideViewPr>
    <p:cSldViewPr snapToGrid="0" snapToObjects="1">
      <p:cViewPr>
        <p:scale>
          <a:sx n="156" d="100"/>
          <a:sy n="156" d="100"/>
        </p:scale>
        <p:origin x="-126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0744-D603-904B-8484-ECB708F3E21F}" type="datetimeFigureOut">
              <a:rPr lang="en-US" smtClean="0"/>
              <a:t>23/05/2014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D351-6E8A-5448-B214-AE071552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3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36.png"/><Relationship Id="rId5" Type="http://schemas.openxmlformats.org/officeDocument/2006/relationships/image" Target="../media/image4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7" name="Picture 6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4197736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108034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7663" y="1310651"/>
            <a:ext cx="5202415" cy="5683121"/>
            <a:chOff x="297663" y="1310651"/>
            <a:chExt cx="5202415" cy="5683121"/>
          </a:xfrm>
        </p:grpSpPr>
        <p:grpSp>
          <p:nvGrpSpPr>
            <p:cNvPr id="2" name="Group 1"/>
            <p:cNvGrpSpPr/>
            <p:nvPr/>
          </p:nvGrpSpPr>
          <p:grpSpPr>
            <a:xfrm>
              <a:off x="297663" y="4542691"/>
              <a:ext cx="5202415" cy="2451081"/>
              <a:chOff x="297663" y="4542691"/>
              <a:chExt cx="5202415" cy="2451081"/>
            </a:xfrm>
          </p:grpSpPr>
          <p:pic>
            <p:nvPicPr>
              <p:cNvPr id="11" name="Picture 10" descr="White Glow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63" y="4542691"/>
                <a:ext cx="5202415" cy="2451081"/>
              </a:xfrm>
              <a:prstGeom prst="rect">
                <a:avLst/>
              </a:prstGeom>
            </p:spPr>
          </p:pic>
          <p:pic>
            <p:nvPicPr>
              <p:cNvPr id="12" name="Picture 11" descr="Shadow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9418" y="5385099"/>
                <a:ext cx="2457326" cy="515519"/>
              </a:xfrm>
              <a:prstGeom prst="rect">
                <a:avLst/>
              </a:prstGeom>
            </p:spPr>
          </p:pic>
        </p:grpSp>
        <p:pic>
          <p:nvPicPr>
            <p:cNvPr id="10" name="Picture 9" descr="3boxhang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271" y="1310651"/>
              <a:ext cx="3211035" cy="426845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482948" y="2350463"/>
            <a:ext cx="375027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GEO M6 Compact Sound Reinforcement System</a:t>
            </a:r>
            <a:r>
              <a:rPr lang="en-GB" sz="24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5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1200" y="2577600"/>
            <a:ext cx="541418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For corporate applications cabinets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can be pole-mounted on NEXO subs</a:t>
            </a:r>
            <a:r>
              <a:rPr lang="en-GB" sz="24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14909" y="857772"/>
            <a:ext cx="4884616" cy="6128615"/>
            <a:chOff x="224692" y="857772"/>
            <a:chExt cx="4884616" cy="6128615"/>
          </a:xfrm>
        </p:grpSpPr>
        <p:pic>
          <p:nvPicPr>
            <p:cNvPr id="7" name="Picture 6" descr="White Gl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692" y="4691339"/>
              <a:ext cx="4884616" cy="2295048"/>
            </a:xfrm>
            <a:prstGeom prst="rect">
              <a:avLst/>
            </a:prstGeom>
          </p:spPr>
        </p:pic>
        <p:pic>
          <p:nvPicPr>
            <p:cNvPr id="6" name="Picture 5" descr="DSC_5751 retouched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21" y="857772"/>
              <a:ext cx="3409815" cy="5652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4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81200" y="2577600"/>
            <a:ext cx="4459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Small full-range clusters can be quickly flown for live events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568724" y="650404"/>
            <a:ext cx="5862722" cy="6207596"/>
            <a:chOff x="-568724" y="650404"/>
            <a:chExt cx="5862722" cy="6207596"/>
          </a:xfrm>
        </p:grpSpPr>
        <p:pic>
          <p:nvPicPr>
            <p:cNvPr id="10" name="Picture 9" descr="White Gl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8724" y="4157583"/>
              <a:ext cx="5862722" cy="2700417"/>
            </a:xfrm>
            <a:prstGeom prst="rect">
              <a:avLst/>
            </a:prstGeom>
          </p:spPr>
        </p:pic>
        <p:pic>
          <p:nvPicPr>
            <p:cNvPr id="8" name="Picture 7" descr="Shad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042" y="5092920"/>
              <a:ext cx="1896048" cy="659417"/>
            </a:xfrm>
            <a:prstGeom prst="rect">
              <a:avLst/>
            </a:prstGeom>
          </p:spPr>
        </p:pic>
        <p:pic>
          <p:nvPicPr>
            <p:cNvPr id="6" name="Picture 5" descr="DSC_6000 retouched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976" y="650404"/>
              <a:ext cx="3576412" cy="6000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4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1200" y="2496167"/>
            <a:ext cx="4459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Or permanently </a:t>
            </a:r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installed in public spaces 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86514" y="1712597"/>
            <a:ext cx="5862722" cy="5344898"/>
            <a:chOff x="82233" y="1712597"/>
            <a:chExt cx="5862722" cy="5344898"/>
          </a:xfrm>
        </p:grpSpPr>
        <p:pic>
          <p:nvPicPr>
            <p:cNvPr id="8" name="Picture 7" descr="White Gl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3" y="4357078"/>
              <a:ext cx="5862722" cy="2700417"/>
            </a:xfrm>
            <a:prstGeom prst="rect">
              <a:avLst/>
            </a:prstGeom>
          </p:spPr>
        </p:pic>
        <p:pic>
          <p:nvPicPr>
            <p:cNvPr id="9" name="Picture 8" descr="Shad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0524" y="5295216"/>
              <a:ext cx="2361277" cy="659417"/>
            </a:xfrm>
            <a:prstGeom prst="rect">
              <a:avLst/>
            </a:prstGeom>
          </p:spPr>
        </p:pic>
        <p:pic>
          <p:nvPicPr>
            <p:cNvPr id="7" name="Picture 6" descr="DSC_5695 retouched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7607">
              <a:off x="1385448" y="1712597"/>
              <a:ext cx="2726354" cy="4085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4286" y="2496167"/>
            <a:ext cx="50311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Introducing </a:t>
            </a:r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</a:p>
          <a:p>
            <a:r>
              <a:rPr lang="en-GB" sz="2400" dirty="0" err="1" smtClean="0">
                <a:solidFill>
                  <a:srgbClr val="FFFFFF"/>
                </a:solidFill>
                <a:latin typeface="Arial"/>
                <a:cs typeface="Arial"/>
              </a:rPr>
              <a:t>NEXOSkeleton</a:t>
            </a:r>
            <a:r>
              <a:rPr lang="en-GB" sz="2400" baseline="30000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Rigging System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459072" y="1040128"/>
            <a:ext cx="6167841" cy="6271718"/>
            <a:chOff x="-1459072" y="1040128"/>
            <a:chExt cx="6167841" cy="6271718"/>
          </a:xfrm>
        </p:grpSpPr>
        <p:pic>
          <p:nvPicPr>
            <p:cNvPr id="9" name="Picture 8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59072" y="4862926"/>
              <a:ext cx="6167841" cy="2448920"/>
            </a:xfrm>
            <a:prstGeom prst="rect">
              <a:avLst/>
            </a:prstGeom>
          </p:spPr>
        </p:pic>
        <p:pic>
          <p:nvPicPr>
            <p:cNvPr id="10" name="Picture 9" descr="Shad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846085" y="6085244"/>
              <a:ext cx="312914" cy="84372"/>
            </a:xfrm>
            <a:prstGeom prst="rect">
              <a:avLst/>
            </a:prstGeom>
          </p:spPr>
        </p:pic>
        <p:pic>
          <p:nvPicPr>
            <p:cNvPr id="11" name="Picture 10" descr="Shad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964188" y="6055937"/>
              <a:ext cx="312914" cy="84372"/>
            </a:xfrm>
            <a:prstGeom prst="rect">
              <a:avLst/>
            </a:prstGeom>
          </p:spPr>
        </p:pic>
        <p:pic>
          <p:nvPicPr>
            <p:cNvPr id="6" name="Picture 5" descr="Nexo GeoM6 Skeleton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505" y="1040128"/>
              <a:ext cx="3298889" cy="5197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1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ite G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9072" y="4862926"/>
            <a:ext cx="6167841" cy="2448920"/>
          </a:xfrm>
          <a:prstGeom prst="rect">
            <a:avLst/>
          </a:prstGeom>
        </p:spPr>
      </p:pic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pic>
        <p:nvPicPr>
          <p:cNvPr id="6" name="Picture 5" descr="Nexo GeoM6 Skelet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05" y="1040128"/>
            <a:ext cx="3298889" cy="5197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4286" y="2496167"/>
            <a:ext cx="5031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Fully TÜV certified </a:t>
            </a:r>
          </a:p>
        </p:txBody>
      </p:sp>
      <p:pic>
        <p:nvPicPr>
          <p:cNvPr id="8" name="Picture 7" descr="TÜV_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646" y="4064046"/>
            <a:ext cx="1482296" cy="1482296"/>
          </a:xfrm>
          <a:prstGeom prst="rect">
            <a:avLst/>
          </a:prstGeom>
        </p:spPr>
      </p:pic>
      <p:pic>
        <p:nvPicPr>
          <p:cNvPr id="10" name="Picture 9" descr="Shadow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846085" y="6085244"/>
            <a:ext cx="312914" cy="84372"/>
          </a:xfrm>
          <a:prstGeom prst="rect">
            <a:avLst/>
          </a:prstGeom>
        </p:spPr>
      </p:pic>
      <p:pic>
        <p:nvPicPr>
          <p:cNvPr id="11" name="Picture 10" descr="Shadow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64188" y="6055937"/>
            <a:ext cx="312914" cy="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5841" y="2279600"/>
            <a:ext cx="7172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Advanced NEXO concert line array technology brings high performance to a compact system </a:t>
            </a:r>
          </a:p>
        </p:txBody>
      </p:sp>
    </p:spTree>
    <p:extLst>
      <p:ext uri="{BB962C8B-B14F-4D97-AF65-F5344CB8AC3E}">
        <p14:creationId xmlns:p14="http://schemas.microsoft.com/office/powerpoint/2010/main" val="22380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431018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22048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38495" y="1997310"/>
            <a:ext cx="449058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NEXO Hyperbolic Reflective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Wavesource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41160" y="2656529"/>
            <a:ext cx="5711775" cy="4286362"/>
            <a:chOff x="-641160" y="2656529"/>
            <a:chExt cx="5711775" cy="4286362"/>
          </a:xfrm>
        </p:grpSpPr>
        <p:pic>
          <p:nvPicPr>
            <p:cNvPr id="14" name="Picture 13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5472">
              <a:off x="-641160" y="3194951"/>
              <a:ext cx="5711775" cy="3747940"/>
            </a:xfrm>
            <a:prstGeom prst="rect">
              <a:avLst/>
            </a:prstGeom>
          </p:spPr>
        </p:pic>
        <p:pic>
          <p:nvPicPr>
            <p:cNvPr id="13" name="Picture 12" descr="DSC_5894 retouched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33" y="2656529"/>
              <a:ext cx="4598095" cy="306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9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31018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22048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8495" y="1997310"/>
            <a:ext cx="449058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NEXO Hyperbolic Reflective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Wavesource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White G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5472">
            <a:off x="-641160" y="3194951"/>
            <a:ext cx="5711775" cy="3747940"/>
          </a:xfrm>
          <a:prstGeom prst="rect">
            <a:avLst/>
          </a:prstGeom>
        </p:spPr>
      </p:pic>
      <p:pic>
        <p:nvPicPr>
          <p:cNvPr id="8" name="Picture 7" descr="DSC_5894 retouch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3" y="2656529"/>
            <a:ext cx="4598095" cy="30687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10800000">
            <a:off x="4326080" y="3286176"/>
            <a:ext cx="2125300" cy="136940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0800000">
            <a:off x="6603778" y="3286176"/>
            <a:ext cx="2125300" cy="136940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eoM620 HRW theoretical respons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39" y="3378350"/>
            <a:ext cx="1926781" cy="931838"/>
          </a:xfrm>
          <a:prstGeom prst="rect">
            <a:avLst/>
          </a:prstGeom>
        </p:spPr>
      </p:pic>
      <p:pic>
        <p:nvPicPr>
          <p:cNvPr id="14" name="Picture 13" descr="GeoM620 HRW measured respons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038" y="3378349"/>
            <a:ext cx="1926781" cy="9318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3778" y="4330343"/>
            <a:ext cx="21253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0" dirty="0" smtClean="0">
                <a:latin typeface="Arial"/>
                <a:cs typeface="Arial"/>
              </a:rPr>
              <a:t>Actual measured response</a:t>
            </a:r>
            <a:endParaRPr lang="en-GB" sz="125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6079" y="4330343"/>
            <a:ext cx="21253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0" dirty="0" smtClean="0">
                <a:latin typeface="Arial"/>
                <a:cs typeface="Arial"/>
              </a:rPr>
              <a:t>Ideal theoretical response</a:t>
            </a:r>
            <a:endParaRPr lang="en-GB" sz="12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3783821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94119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5841" y="1477319"/>
            <a:ext cx="71723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NEXO Waveguide Flanges </a:t>
            </a:r>
          </a:p>
        </p:txBody>
      </p:sp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4924" y="2271296"/>
            <a:ext cx="8929076" cy="3065782"/>
            <a:chOff x="214924" y="2271296"/>
            <a:chExt cx="8929076" cy="3065782"/>
          </a:xfrm>
        </p:grpSpPr>
        <p:pic>
          <p:nvPicPr>
            <p:cNvPr id="9" name="Picture 8" descr="White Glo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924" y="3708704"/>
              <a:ext cx="4994911" cy="1628374"/>
            </a:xfrm>
            <a:prstGeom prst="rect">
              <a:avLst/>
            </a:prstGeom>
          </p:spPr>
        </p:pic>
        <p:pic>
          <p:nvPicPr>
            <p:cNvPr id="11" name="Picture 10" descr="White Glo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9089" y="3708704"/>
              <a:ext cx="4994911" cy="1628374"/>
            </a:xfrm>
            <a:prstGeom prst="rect">
              <a:avLst/>
            </a:prstGeom>
          </p:spPr>
        </p:pic>
        <p:pic>
          <p:nvPicPr>
            <p:cNvPr id="6" name="Picture 5" descr="DSC_5914 retouched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752" y="2271297"/>
              <a:ext cx="4198927" cy="209724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  <p:pic>
          <p:nvPicPr>
            <p:cNvPr id="7" name="Picture 6" descr="DSC_5913 retouched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6308" y="2271296"/>
              <a:ext cx="4159790" cy="209724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7332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3783821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94119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5841" y="1477319"/>
            <a:ext cx="71723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NEXO Waveguide Flanges </a:t>
            </a:r>
          </a:p>
        </p:txBody>
      </p:sp>
      <p:pic>
        <p:nvPicPr>
          <p:cNvPr id="24" name="Picture 23" descr="White Gl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4" y="3708704"/>
            <a:ext cx="4994911" cy="1628374"/>
          </a:xfrm>
          <a:prstGeom prst="rect">
            <a:avLst/>
          </a:prstGeom>
        </p:spPr>
      </p:pic>
      <p:pic>
        <p:nvPicPr>
          <p:cNvPr id="25" name="Picture 24" descr="White Gl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089" y="3708704"/>
            <a:ext cx="4994911" cy="1628374"/>
          </a:xfrm>
          <a:prstGeom prst="rect">
            <a:avLst/>
          </a:prstGeom>
        </p:spPr>
      </p:pic>
      <p:pic>
        <p:nvPicPr>
          <p:cNvPr id="26" name="Picture 25" descr="DSC_5914 retouched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752" y="2271297"/>
            <a:ext cx="4198927" cy="2097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7" name="Picture 26" descr="DSC_5913 retouched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308" y="2271296"/>
            <a:ext cx="4159790" cy="20972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 rot="10800000">
            <a:off x="1197634" y="4698931"/>
            <a:ext cx="2886059" cy="136940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5242" y="5733625"/>
            <a:ext cx="253084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0" dirty="0" smtClean="0">
                <a:latin typeface="Arial"/>
                <a:cs typeface="Arial"/>
              </a:rPr>
              <a:t>Standard 80</a:t>
            </a:r>
            <a:r>
              <a:rPr lang="en-GB" sz="1400" baseline="30000" dirty="0" smtClean="0">
                <a:latin typeface="Arial"/>
                <a:cs typeface="Arial"/>
              </a:rPr>
              <a:t>o</a:t>
            </a:r>
            <a:r>
              <a:rPr lang="en-GB" sz="1250" baseline="30000" dirty="0" smtClean="0">
                <a:latin typeface="Arial"/>
                <a:cs typeface="Arial"/>
              </a:rPr>
              <a:t> </a:t>
            </a:r>
            <a:r>
              <a:rPr lang="en-GB" sz="1250" dirty="0" smtClean="0">
                <a:latin typeface="Arial"/>
                <a:cs typeface="Arial"/>
              </a:rPr>
              <a:t>horizontal coverage</a:t>
            </a:r>
            <a:endParaRPr lang="en-GB" sz="1250" dirty="0">
              <a:latin typeface="Arial"/>
              <a:cs typeface="Arial"/>
            </a:endParaRPr>
          </a:p>
        </p:txBody>
      </p:sp>
      <p:pic>
        <p:nvPicPr>
          <p:cNvPr id="11" name="Picture 10" descr="Degree diagrams.eps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538"/>
          <a:stretch/>
        </p:blipFill>
        <p:spPr>
          <a:xfrm>
            <a:off x="1962964" y="4851410"/>
            <a:ext cx="1355399" cy="83602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rot="10800000">
            <a:off x="5084475" y="4698932"/>
            <a:ext cx="2886059" cy="136940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2083" y="5733626"/>
            <a:ext cx="253084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0" dirty="0" smtClean="0">
                <a:latin typeface="Arial"/>
                <a:cs typeface="Arial"/>
              </a:rPr>
              <a:t>120</a:t>
            </a:r>
            <a:r>
              <a:rPr lang="en-GB" sz="1400" baseline="30000" dirty="0" smtClean="0">
                <a:latin typeface="Arial"/>
                <a:cs typeface="Arial"/>
              </a:rPr>
              <a:t>o</a:t>
            </a:r>
            <a:r>
              <a:rPr lang="en-GB" sz="1250" baseline="30000" dirty="0" smtClean="0">
                <a:latin typeface="Arial"/>
                <a:cs typeface="Arial"/>
              </a:rPr>
              <a:t> </a:t>
            </a:r>
            <a:r>
              <a:rPr lang="en-GB" sz="1250" dirty="0" smtClean="0">
                <a:latin typeface="Arial"/>
                <a:cs typeface="Arial"/>
              </a:rPr>
              <a:t>horizontal coverage</a:t>
            </a:r>
            <a:endParaRPr lang="en-GB" sz="1250" dirty="0">
              <a:latin typeface="Arial"/>
              <a:cs typeface="Arial"/>
            </a:endParaRPr>
          </a:p>
        </p:txBody>
      </p:sp>
      <p:pic>
        <p:nvPicPr>
          <p:cNvPr id="19" name="Picture 18" descr="Degree diagrams.eps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75"/>
          <a:stretch/>
        </p:blipFill>
        <p:spPr>
          <a:xfrm>
            <a:off x="5379672" y="4773255"/>
            <a:ext cx="2295664" cy="8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5022087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932385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6547" y="1700808"/>
            <a:ext cx="8937453" cy="5495799"/>
            <a:chOff x="206547" y="1700808"/>
            <a:chExt cx="8937453" cy="5495799"/>
          </a:xfrm>
        </p:grpSpPr>
        <p:pic>
          <p:nvPicPr>
            <p:cNvPr id="9" name="Picture 8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47" y="3292231"/>
              <a:ext cx="8937453" cy="3904376"/>
            </a:xfrm>
            <a:prstGeom prst="rect">
              <a:avLst/>
            </a:prstGeom>
          </p:spPr>
        </p:pic>
        <p:pic>
          <p:nvPicPr>
            <p:cNvPr id="6" name="Picture 5" descr="Hand holding 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689" y="1700808"/>
              <a:ext cx="6336138" cy="515719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1967" y="1693152"/>
            <a:ext cx="83000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GEO M6 consists of 2 identically-sized compact modules</a:t>
            </a:r>
            <a:r>
              <a:rPr lang="en-GB" sz="24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9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66842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7872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5230" y="2959885"/>
            <a:ext cx="41532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NEXO Directivity Phase Device for coherent coupling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3308" y="1729184"/>
            <a:ext cx="5480539" cy="4239816"/>
            <a:chOff x="-283308" y="1729184"/>
            <a:chExt cx="5480539" cy="4239816"/>
          </a:xfrm>
        </p:grpSpPr>
        <p:pic>
          <p:nvPicPr>
            <p:cNvPr id="8" name="Picture 7" descr="White Glo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3308" y="4288692"/>
              <a:ext cx="5480539" cy="1680308"/>
            </a:xfrm>
            <a:prstGeom prst="rect">
              <a:avLst/>
            </a:prstGeom>
          </p:spPr>
        </p:pic>
        <p:pic>
          <p:nvPicPr>
            <p:cNvPr id="7" name="Picture 6" descr="phase device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369" y="1729184"/>
              <a:ext cx="3532554" cy="32238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714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395690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6720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42112" y="2248365"/>
            <a:ext cx="4153274" cy="1200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Port tube profiling for increased LF efficiency and linearity at high power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812766" y="2022231"/>
            <a:ext cx="6467856" cy="4215418"/>
            <a:chOff x="-812766" y="2022231"/>
            <a:chExt cx="6467856" cy="4215418"/>
          </a:xfrm>
        </p:grpSpPr>
        <p:pic>
          <p:nvPicPr>
            <p:cNvPr id="8" name="Picture 7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3189">
              <a:off x="-812766" y="2980508"/>
              <a:ext cx="6467856" cy="3257141"/>
            </a:xfrm>
            <a:prstGeom prst="rect">
              <a:avLst/>
            </a:prstGeom>
          </p:spPr>
        </p:pic>
        <p:pic>
          <p:nvPicPr>
            <p:cNvPr id="7" name="Picture 6" descr="DSC_5885 retouched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6433" y="2022231"/>
              <a:ext cx="5159114" cy="403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9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395690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6720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XAMP 4x1 Front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857" y="3155448"/>
            <a:ext cx="4424351" cy="1223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grpSp>
        <p:nvGrpSpPr>
          <p:cNvPr id="15" name="Group 14"/>
          <p:cNvGrpSpPr/>
          <p:nvPr/>
        </p:nvGrpSpPr>
        <p:grpSpPr>
          <a:xfrm>
            <a:off x="985841" y="3155448"/>
            <a:ext cx="7188245" cy="2088969"/>
            <a:chOff x="-566615" y="2742146"/>
            <a:chExt cx="10257692" cy="2980978"/>
          </a:xfrm>
        </p:grpSpPr>
        <p:pic>
          <p:nvPicPr>
            <p:cNvPr id="16" name="Picture 15" descr="White Gl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6615" y="3473700"/>
              <a:ext cx="10257692" cy="2249424"/>
            </a:xfrm>
            <a:prstGeom prst="rect">
              <a:avLst/>
            </a:prstGeom>
          </p:spPr>
        </p:pic>
        <p:pic>
          <p:nvPicPr>
            <p:cNvPr id="17" name="Picture 16" descr="NXAMP 4x1 Front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108" y="2742146"/>
              <a:ext cx="6313590" cy="17464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785998" y="5244417"/>
            <a:ext cx="75720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Just one NXAMP4X1 is all it takes </a:t>
            </a:r>
          </a:p>
        </p:txBody>
      </p:sp>
    </p:spTree>
    <p:extLst>
      <p:ext uri="{BB962C8B-B14F-4D97-AF65-F5344CB8AC3E}">
        <p14:creationId xmlns:p14="http://schemas.microsoft.com/office/powerpoint/2010/main" val="7257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6720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5998" y="5244417"/>
            <a:ext cx="75720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to power a 6 box per side flown system 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0" y="395690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85841" y="3155448"/>
            <a:ext cx="7188245" cy="2088969"/>
            <a:chOff x="-566615" y="2742146"/>
            <a:chExt cx="10257692" cy="2980978"/>
          </a:xfrm>
        </p:grpSpPr>
        <p:pic>
          <p:nvPicPr>
            <p:cNvPr id="19" name="Picture 18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6615" y="3473700"/>
              <a:ext cx="10257692" cy="2249424"/>
            </a:xfrm>
            <a:prstGeom prst="rect">
              <a:avLst/>
            </a:prstGeom>
          </p:spPr>
        </p:pic>
        <p:pic>
          <p:nvPicPr>
            <p:cNvPr id="20" name="Picture 19" descr="NXAMP 4x1 Front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108" y="2742146"/>
              <a:ext cx="6313590" cy="17464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-3927" y="633177"/>
            <a:ext cx="9169577" cy="5334714"/>
            <a:chOff x="-3927" y="633177"/>
            <a:chExt cx="9169577" cy="5334714"/>
          </a:xfrm>
        </p:grpSpPr>
        <p:pic>
          <p:nvPicPr>
            <p:cNvPr id="11" name="Picture 10" descr="White 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27" y="4952053"/>
              <a:ext cx="2347300" cy="1015838"/>
            </a:xfrm>
            <a:prstGeom prst="rect">
              <a:avLst/>
            </a:prstGeom>
          </p:spPr>
        </p:pic>
        <p:pic>
          <p:nvPicPr>
            <p:cNvPr id="13" name="Picture 12" descr="Shadow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446" y="5244417"/>
              <a:ext cx="967651" cy="336535"/>
            </a:xfrm>
            <a:prstGeom prst="rect">
              <a:avLst/>
            </a:prstGeom>
          </p:spPr>
        </p:pic>
        <p:pic>
          <p:nvPicPr>
            <p:cNvPr id="8" name="Picture 7" descr="DSC_5783 retouched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27" y="633177"/>
              <a:ext cx="2366677" cy="4479930"/>
            </a:xfrm>
            <a:prstGeom prst="rect">
              <a:avLst/>
            </a:prstGeom>
          </p:spPr>
        </p:pic>
        <p:pic>
          <p:nvPicPr>
            <p:cNvPr id="9" name="Picture 8" descr="DSC_5783 retouched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8973" y="633177"/>
              <a:ext cx="2366677" cy="4479930"/>
            </a:xfrm>
            <a:prstGeom prst="rect">
              <a:avLst/>
            </a:prstGeom>
          </p:spPr>
        </p:pic>
        <p:pic>
          <p:nvPicPr>
            <p:cNvPr id="21" name="Picture 20" descr="White 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1208" y="4952053"/>
              <a:ext cx="2347300" cy="1015838"/>
            </a:xfrm>
            <a:prstGeom prst="rect">
              <a:avLst/>
            </a:prstGeom>
          </p:spPr>
        </p:pic>
        <p:pic>
          <p:nvPicPr>
            <p:cNvPr id="22" name="Picture 21" descr="Shadow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581" y="5244417"/>
              <a:ext cx="967651" cy="336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4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6720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5998" y="5244417"/>
            <a:ext cx="75720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to power two powerful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groundstacks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using LS600 subs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0" y="395690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NXAMP 4x1 Front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857" y="3155448"/>
            <a:ext cx="4424351" cy="1223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grpSp>
        <p:nvGrpSpPr>
          <p:cNvPr id="20" name="Group 19"/>
          <p:cNvGrpSpPr/>
          <p:nvPr/>
        </p:nvGrpSpPr>
        <p:grpSpPr>
          <a:xfrm>
            <a:off x="985841" y="3155448"/>
            <a:ext cx="7188245" cy="2088969"/>
            <a:chOff x="-566615" y="2742146"/>
            <a:chExt cx="10257692" cy="2980978"/>
          </a:xfrm>
        </p:grpSpPr>
        <p:pic>
          <p:nvPicPr>
            <p:cNvPr id="21" name="Picture 20" descr="White Gl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6615" y="3473700"/>
              <a:ext cx="10257692" cy="2249424"/>
            </a:xfrm>
            <a:prstGeom prst="rect">
              <a:avLst/>
            </a:prstGeom>
          </p:spPr>
        </p:pic>
        <p:pic>
          <p:nvPicPr>
            <p:cNvPr id="22" name="Picture 21" descr="NXAMP 4x1 Front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108" y="2742146"/>
              <a:ext cx="6313590" cy="17464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55333" y="2423615"/>
            <a:ext cx="9016078" cy="2903761"/>
            <a:chOff x="155333" y="2423615"/>
            <a:chExt cx="9016078" cy="2903761"/>
          </a:xfrm>
        </p:grpSpPr>
        <p:pic>
          <p:nvPicPr>
            <p:cNvPr id="11" name="Picture 10" descr="White 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333" y="4371327"/>
              <a:ext cx="2759418" cy="956049"/>
            </a:xfrm>
            <a:prstGeom prst="rect">
              <a:avLst/>
            </a:prstGeom>
          </p:spPr>
        </p:pic>
        <p:pic>
          <p:nvPicPr>
            <p:cNvPr id="23" name="Picture 22" descr="DSC_5778 retouched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50" y="2433478"/>
              <a:ext cx="1704696" cy="241587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 descr="White 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1993" y="4361464"/>
              <a:ext cx="2759418" cy="956049"/>
            </a:xfrm>
            <a:prstGeom prst="rect">
              <a:avLst/>
            </a:prstGeom>
          </p:spPr>
        </p:pic>
        <p:pic>
          <p:nvPicPr>
            <p:cNvPr id="14" name="Picture 13" descr="DSC_5778 retouched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410" y="2423615"/>
              <a:ext cx="1704696" cy="241587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9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67203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253" y="5244417"/>
            <a:ext cx="82574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to power a pair of pole mounted systems using LS600 subs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0" y="3956905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85841" y="3155448"/>
            <a:ext cx="7188245" cy="2088969"/>
            <a:chOff x="-566615" y="2742146"/>
            <a:chExt cx="10257692" cy="2980978"/>
          </a:xfrm>
        </p:grpSpPr>
        <p:pic>
          <p:nvPicPr>
            <p:cNvPr id="8" name="Picture 7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6615" y="3473700"/>
              <a:ext cx="10257692" cy="2249424"/>
            </a:xfrm>
            <a:prstGeom prst="rect">
              <a:avLst/>
            </a:prstGeom>
          </p:spPr>
        </p:pic>
        <p:pic>
          <p:nvPicPr>
            <p:cNvPr id="9" name="Picture 8" descr="NXAMP 4x1 Front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108" y="2742146"/>
              <a:ext cx="6313590" cy="17464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2233" y="862042"/>
            <a:ext cx="9061767" cy="4348633"/>
            <a:chOff x="82233" y="862042"/>
            <a:chExt cx="9061767" cy="4348633"/>
          </a:xfrm>
        </p:grpSpPr>
        <p:pic>
          <p:nvPicPr>
            <p:cNvPr id="12" name="Picture 11" descr="White 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3" y="4254626"/>
              <a:ext cx="2759418" cy="956049"/>
            </a:xfrm>
            <a:prstGeom prst="rect">
              <a:avLst/>
            </a:prstGeom>
          </p:spPr>
        </p:pic>
        <p:pic>
          <p:nvPicPr>
            <p:cNvPr id="11" name="Picture 10" descr="DSC_5737 retouched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055" y="862042"/>
              <a:ext cx="2582460" cy="411095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 descr="White 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4582" y="4227218"/>
              <a:ext cx="2759418" cy="956049"/>
            </a:xfrm>
            <a:prstGeom prst="rect">
              <a:avLst/>
            </a:prstGeom>
          </p:spPr>
        </p:pic>
        <p:pic>
          <p:nvPicPr>
            <p:cNvPr id="10" name="Picture 9" descr="DSC_5737 retouched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3316" y="862042"/>
              <a:ext cx="2582460" cy="4110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5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244414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154712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0925" y="1922361"/>
            <a:ext cx="39331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Full range of accessories </a:t>
            </a:r>
          </a:p>
        </p:txBody>
      </p:sp>
      <p:sp>
        <p:nvSpPr>
          <p:cNvPr id="13" name="Rounded Rectangle 12"/>
          <p:cNvSpPr/>
          <p:nvPr/>
        </p:nvSpPr>
        <p:spPr>
          <a:xfrm rot="10800000">
            <a:off x="502619" y="1955194"/>
            <a:ext cx="1127146" cy="776893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3514" y="1693798"/>
            <a:ext cx="1145355" cy="1348531"/>
            <a:chOff x="1772587" y="1290711"/>
            <a:chExt cx="1145355" cy="1348531"/>
          </a:xfrm>
        </p:grpSpPr>
        <p:sp>
          <p:nvSpPr>
            <p:cNvPr id="15" name="Rectangle 14"/>
            <p:cNvSpPr/>
            <p:nvPr/>
          </p:nvSpPr>
          <p:spPr>
            <a:xfrm>
              <a:off x="1822810" y="1583728"/>
              <a:ext cx="1053787" cy="7101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72587" y="1290711"/>
              <a:ext cx="1145355" cy="1348531"/>
              <a:chOff x="486361" y="1343049"/>
              <a:chExt cx="3817851" cy="4495102"/>
            </a:xfrm>
          </p:grpSpPr>
          <p:pic>
            <p:nvPicPr>
              <p:cNvPr id="17" name="Picture 16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18" name="Picture 17" descr="DSC_5994 retouched.png"/>
              <p:cNvPicPr>
                <a:picLocks noChangeAspect="1"/>
              </p:cNvPicPr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414" y="1931219"/>
                <a:ext cx="2607974" cy="3067296"/>
              </a:xfrm>
              <a:prstGeom prst="rect">
                <a:avLst/>
              </a:prstGeom>
            </p:spPr>
          </p:pic>
        </p:grpSp>
      </p:grpSp>
      <p:sp>
        <p:nvSpPr>
          <p:cNvPr id="20" name="Rounded Rectangle 19"/>
          <p:cNvSpPr/>
          <p:nvPr/>
        </p:nvSpPr>
        <p:spPr>
          <a:xfrm rot="10800000">
            <a:off x="1788362" y="1955195"/>
            <a:ext cx="1127146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770153" y="1696237"/>
            <a:ext cx="1145355" cy="1348531"/>
            <a:chOff x="486361" y="1343049"/>
            <a:chExt cx="3817851" cy="4495102"/>
          </a:xfrm>
          <a:effectLst/>
        </p:grpSpPr>
        <p:sp>
          <p:nvSpPr>
            <p:cNvPr id="22" name="Rectangle 21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24" name="Picture 23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25" name="Picture 24" descr="DSC_5960 retouched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091" y="2653913"/>
                <a:ext cx="3564868" cy="1900659"/>
              </a:xfrm>
              <a:prstGeom prst="rect">
                <a:avLst/>
              </a:prstGeom>
            </p:spPr>
          </p:pic>
        </p:grpSp>
      </p:grpSp>
      <p:sp>
        <p:nvSpPr>
          <p:cNvPr id="26" name="Rounded Rectangle 25"/>
          <p:cNvSpPr/>
          <p:nvPr/>
        </p:nvSpPr>
        <p:spPr>
          <a:xfrm rot="10800000">
            <a:off x="3074130" y="1955196"/>
            <a:ext cx="1127146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074130" y="1728913"/>
            <a:ext cx="1145355" cy="1348531"/>
            <a:chOff x="486361" y="1343049"/>
            <a:chExt cx="3817851" cy="4495102"/>
          </a:xfrm>
        </p:grpSpPr>
        <p:sp>
          <p:nvSpPr>
            <p:cNvPr id="28" name="Rectangle 27"/>
            <p:cNvSpPr/>
            <p:nvPr/>
          </p:nvSpPr>
          <p:spPr>
            <a:xfrm>
              <a:off x="599498" y="2211225"/>
              <a:ext cx="3512624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30" name="Picture 29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31" name="Picture 30" descr="DSC_5957 retouched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74842">
                <a:off x="625225" y="2376226"/>
                <a:ext cx="3650734" cy="2436914"/>
              </a:xfrm>
              <a:prstGeom prst="rect">
                <a:avLst/>
              </a:prstGeom>
            </p:spPr>
          </p:pic>
        </p:grpSp>
      </p:grpSp>
      <p:sp>
        <p:nvSpPr>
          <p:cNvPr id="32" name="Rounded Rectangle 31"/>
          <p:cNvSpPr/>
          <p:nvPr/>
        </p:nvSpPr>
        <p:spPr>
          <a:xfrm rot="10800000">
            <a:off x="493514" y="2915713"/>
            <a:ext cx="1127146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80755" y="2659694"/>
            <a:ext cx="1167024" cy="1348531"/>
            <a:chOff x="486361" y="1343049"/>
            <a:chExt cx="3890081" cy="4495102"/>
          </a:xfrm>
        </p:grpSpPr>
        <p:sp>
          <p:nvSpPr>
            <p:cNvPr id="34" name="Rectangle 33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86361" y="1343049"/>
              <a:ext cx="3890081" cy="4495102"/>
              <a:chOff x="486361" y="1343049"/>
              <a:chExt cx="3890081" cy="4495102"/>
            </a:xfrm>
          </p:grpSpPr>
          <p:pic>
            <p:nvPicPr>
              <p:cNvPr id="36" name="Picture 35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37" name="Picture 36" descr="DSC_5978 retouched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8804" y="2223582"/>
                <a:ext cx="3857638" cy="2482569"/>
              </a:xfrm>
              <a:prstGeom prst="rect">
                <a:avLst/>
              </a:prstGeom>
            </p:spPr>
          </p:pic>
        </p:grpSp>
      </p:grpSp>
      <p:sp>
        <p:nvSpPr>
          <p:cNvPr id="38" name="Rounded Rectangle 37"/>
          <p:cNvSpPr/>
          <p:nvPr/>
        </p:nvSpPr>
        <p:spPr>
          <a:xfrm rot="10800000">
            <a:off x="1788359" y="2915715"/>
            <a:ext cx="1127149" cy="776890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772076" y="2655569"/>
            <a:ext cx="1171519" cy="1348531"/>
            <a:chOff x="486361" y="1343049"/>
            <a:chExt cx="3905062" cy="4495102"/>
          </a:xfrm>
        </p:grpSpPr>
        <p:sp>
          <p:nvSpPr>
            <p:cNvPr id="40" name="Rectangle 39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86361" y="1343049"/>
              <a:ext cx="3905062" cy="4495102"/>
              <a:chOff x="486361" y="1343049"/>
              <a:chExt cx="3905062" cy="4495102"/>
            </a:xfrm>
          </p:grpSpPr>
          <p:pic>
            <p:nvPicPr>
              <p:cNvPr id="42" name="Picture 41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43" name="Picture 42" descr="DSC_5977 retouched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538" y="2223499"/>
                <a:ext cx="3819885" cy="2549826"/>
              </a:xfrm>
              <a:prstGeom prst="rect">
                <a:avLst/>
              </a:prstGeom>
            </p:spPr>
          </p:pic>
        </p:grpSp>
      </p:grpSp>
      <p:sp>
        <p:nvSpPr>
          <p:cNvPr id="44" name="Rounded Rectangle 43"/>
          <p:cNvSpPr/>
          <p:nvPr/>
        </p:nvSpPr>
        <p:spPr>
          <a:xfrm rot="10800000">
            <a:off x="3075689" y="2915715"/>
            <a:ext cx="1127146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58711" y="2656757"/>
            <a:ext cx="1145355" cy="1348531"/>
            <a:chOff x="486361" y="1343049"/>
            <a:chExt cx="3817851" cy="4495102"/>
          </a:xfrm>
        </p:grpSpPr>
        <p:sp>
          <p:nvSpPr>
            <p:cNvPr id="46" name="Rectangle 45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48" name="Picture 47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49" name="Picture 48" descr="DSC_5967 retouched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5516" y="2362830"/>
                <a:ext cx="1593857" cy="2388087"/>
              </a:xfrm>
              <a:prstGeom prst="rect">
                <a:avLst/>
              </a:prstGeom>
            </p:spPr>
          </p:pic>
        </p:grpSp>
      </p:grpSp>
      <p:sp>
        <p:nvSpPr>
          <p:cNvPr id="50" name="Rounded Rectangle 49"/>
          <p:cNvSpPr/>
          <p:nvPr/>
        </p:nvSpPr>
        <p:spPr>
          <a:xfrm rot="10800000">
            <a:off x="493516" y="3860718"/>
            <a:ext cx="1127145" cy="776890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84678" y="3601757"/>
            <a:ext cx="1145355" cy="1348531"/>
            <a:chOff x="486361" y="1343049"/>
            <a:chExt cx="3817851" cy="4495102"/>
          </a:xfrm>
        </p:grpSpPr>
        <p:sp>
          <p:nvSpPr>
            <p:cNvPr id="52" name="Rectangle 51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54" name="Picture 53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55" name="Picture 54" descr="DSC_5975 retouched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7029" y="2319771"/>
                <a:ext cx="1696907" cy="2367193"/>
              </a:xfrm>
              <a:prstGeom prst="rect">
                <a:avLst/>
              </a:prstGeom>
            </p:spPr>
          </p:pic>
        </p:grpSp>
      </p:grpSp>
      <p:sp>
        <p:nvSpPr>
          <p:cNvPr id="56" name="Rounded Rectangle 55"/>
          <p:cNvSpPr/>
          <p:nvPr/>
        </p:nvSpPr>
        <p:spPr>
          <a:xfrm rot="10800000">
            <a:off x="1772076" y="3860716"/>
            <a:ext cx="1127149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755793" y="3601704"/>
            <a:ext cx="1174459" cy="1348531"/>
            <a:chOff x="486361" y="1343049"/>
            <a:chExt cx="3914863" cy="4495102"/>
          </a:xfrm>
        </p:grpSpPr>
        <p:sp>
          <p:nvSpPr>
            <p:cNvPr id="58" name="Rectangle 57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86361" y="1343049"/>
              <a:ext cx="3914863" cy="4495102"/>
              <a:chOff x="486361" y="1343049"/>
              <a:chExt cx="3914863" cy="4495102"/>
            </a:xfrm>
          </p:grpSpPr>
          <p:pic>
            <p:nvPicPr>
              <p:cNvPr id="60" name="Picture 59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61" name="Picture 60" descr="DSC_5942 retouched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8595" y="2576464"/>
                <a:ext cx="3832629" cy="2295467"/>
              </a:xfrm>
              <a:prstGeom prst="rect">
                <a:avLst/>
              </a:prstGeom>
            </p:spPr>
          </p:pic>
        </p:grpSp>
      </p:grpSp>
      <p:sp>
        <p:nvSpPr>
          <p:cNvPr id="62" name="Rounded Rectangle 61"/>
          <p:cNvSpPr/>
          <p:nvPr/>
        </p:nvSpPr>
        <p:spPr>
          <a:xfrm rot="10800000">
            <a:off x="3074130" y="3860716"/>
            <a:ext cx="1127146" cy="776890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055756" y="3603529"/>
            <a:ext cx="1161802" cy="1348531"/>
            <a:chOff x="486361" y="1343049"/>
            <a:chExt cx="3872673" cy="4495102"/>
          </a:xfrm>
        </p:grpSpPr>
        <p:sp>
          <p:nvSpPr>
            <p:cNvPr id="64" name="Rectangle 63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86361" y="1343049"/>
              <a:ext cx="3872673" cy="4495102"/>
              <a:chOff x="486361" y="1343049"/>
              <a:chExt cx="3872673" cy="4495102"/>
            </a:xfrm>
          </p:grpSpPr>
          <p:pic>
            <p:nvPicPr>
              <p:cNvPr id="66" name="Picture 65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67" name="Picture 66" descr="DSC_5952 retouched.pn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0061" y="2498629"/>
                <a:ext cx="3778973" cy="2227056"/>
              </a:xfrm>
              <a:prstGeom prst="rect">
                <a:avLst/>
              </a:prstGeom>
            </p:spPr>
          </p:pic>
        </p:grpSp>
      </p:grpSp>
      <p:sp>
        <p:nvSpPr>
          <p:cNvPr id="68" name="Rounded Rectangle 67"/>
          <p:cNvSpPr/>
          <p:nvPr/>
        </p:nvSpPr>
        <p:spPr>
          <a:xfrm rot="10800000">
            <a:off x="493516" y="4833514"/>
            <a:ext cx="1127145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477234" y="4580456"/>
            <a:ext cx="1145355" cy="1348531"/>
            <a:chOff x="486361" y="1343049"/>
            <a:chExt cx="3817851" cy="4495102"/>
          </a:xfrm>
        </p:grpSpPr>
        <p:sp>
          <p:nvSpPr>
            <p:cNvPr id="70" name="Rectangle 69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72" name="Picture 71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73" name="Picture 72" descr="DSC_5991 retouched.png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3770" y="2271478"/>
                <a:ext cx="3618634" cy="2415487"/>
              </a:xfrm>
              <a:prstGeom prst="rect">
                <a:avLst/>
              </a:prstGeom>
            </p:spPr>
          </p:pic>
        </p:grpSp>
      </p:grpSp>
      <p:sp>
        <p:nvSpPr>
          <p:cNvPr id="74" name="Rounded Rectangle 73"/>
          <p:cNvSpPr/>
          <p:nvPr/>
        </p:nvSpPr>
        <p:spPr>
          <a:xfrm rot="10800000">
            <a:off x="1768191" y="4833514"/>
            <a:ext cx="1127145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753870" y="4574574"/>
            <a:ext cx="1145355" cy="1348531"/>
            <a:chOff x="486361" y="1343049"/>
            <a:chExt cx="3817851" cy="4495102"/>
          </a:xfrm>
        </p:grpSpPr>
        <p:sp>
          <p:nvSpPr>
            <p:cNvPr id="76" name="Rectangle 75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78" name="Picture 77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79" name="Picture 78" descr="DSC_5943 retouched.png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5948" y="2223499"/>
                <a:ext cx="3006123" cy="2541489"/>
              </a:xfrm>
              <a:prstGeom prst="rect">
                <a:avLst/>
              </a:prstGeom>
            </p:spPr>
          </p:pic>
        </p:grpSp>
      </p:grpSp>
      <p:sp>
        <p:nvSpPr>
          <p:cNvPr id="80" name="Rounded Rectangle 79"/>
          <p:cNvSpPr/>
          <p:nvPr/>
        </p:nvSpPr>
        <p:spPr>
          <a:xfrm rot="10800000">
            <a:off x="3066853" y="4832365"/>
            <a:ext cx="1127145" cy="776892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058711" y="4579307"/>
            <a:ext cx="1145355" cy="1348531"/>
            <a:chOff x="486361" y="1343049"/>
            <a:chExt cx="3817851" cy="4495102"/>
          </a:xfrm>
        </p:grpSpPr>
        <p:sp>
          <p:nvSpPr>
            <p:cNvPr id="82" name="Rectangle 81"/>
            <p:cNvSpPr/>
            <p:nvPr/>
          </p:nvSpPr>
          <p:spPr>
            <a:xfrm>
              <a:off x="653770" y="2319772"/>
              <a:ext cx="3512625" cy="23671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86361" y="1343049"/>
              <a:ext cx="3817851" cy="4495102"/>
              <a:chOff x="486361" y="1343049"/>
              <a:chExt cx="3817851" cy="4495102"/>
            </a:xfrm>
          </p:grpSpPr>
          <p:pic>
            <p:nvPicPr>
              <p:cNvPr id="84" name="Picture 83" descr="White Glow.png"/>
              <p:cNvPicPr>
                <a:picLocks noChangeAspect="1"/>
              </p:cNvPicPr>
              <p:nvPr/>
            </p:nvPicPr>
            <p:blipFill>
              <a:blip r:embed="rId4" cstate="screen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61" y="1343049"/>
                <a:ext cx="3817851" cy="4495102"/>
              </a:xfrm>
              <a:prstGeom prst="rect">
                <a:avLst/>
              </a:prstGeom>
            </p:spPr>
          </p:pic>
          <p:pic>
            <p:nvPicPr>
              <p:cNvPr id="85" name="Picture 84" descr="DSC_5936 retouched.png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9128" y="2528882"/>
                <a:ext cx="3374081" cy="2135326"/>
              </a:xfrm>
              <a:prstGeom prst="rect">
                <a:avLst/>
              </a:prstGeom>
            </p:spPr>
          </p:pic>
        </p:grpSp>
      </p:grpSp>
      <p:sp>
        <p:nvSpPr>
          <p:cNvPr id="86" name="TextBox 85"/>
          <p:cNvSpPr txBox="1"/>
          <p:nvPr/>
        </p:nvSpPr>
        <p:spPr>
          <a:xfrm>
            <a:off x="4600925" y="2460348"/>
            <a:ext cx="4386368" cy="3979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﻿</a:t>
            </a: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Pole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-mount adaptor for stacking 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 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Angle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setting plate for 3-cabinet clusters (hanging or pole mounted)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Cabinet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linking kit (fixed installations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Mobile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bumper (12 cabinets maximum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Pole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mount top / tilt plate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Truss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clamp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Truss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clamp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Extension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bar for extreme tilt applications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Light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bumper for 3-cabinet (max) 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Wall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mount for 3-cabinet (max) applications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IP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protection cover for outdoor use</a:t>
            </a: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 Quick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release pin</a:t>
            </a:r>
          </a:p>
          <a:p>
            <a:endParaRPr lang="en-GB" sz="12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GB" sz="12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GB" sz="12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GB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0" grpId="0" animBg="1"/>
      <p:bldP spid="26" grpId="0" animBg="1"/>
      <p:bldP spid="32" grpId="0" animBg="1"/>
      <p:bldP spid="38" grpId="0" animBg="1"/>
      <p:bldP spid="44" grpId="0" animBg="1"/>
      <p:bldP spid="50" grpId="0" animBg="1"/>
      <p:bldP spid="56" grpId="0" animBg="1"/>
      <p:bldP spid="62" grpId="0" animBg="1"/>
      <p:bldP spid="68" grpId="0" animBg="1"/>
      <p:bldP spid="74" grpId="0" animBg="1"/>
      <p:bldP spid="80" grpId="0" animBg="1"/>
      <p:bldP spid="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5841" y="2279600"/>
            <a:ext cx="717231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GEO M6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Advanced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NEXO </a:t>
            </a:r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line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array </a:t>
            </a:r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performance </a:t>
            </a:r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a compact system </a:t>
            </a:r>
          </a:p>
        </p:txBody>
      </p:sp>
    </p:spTree>
    <p:extLst>
      <p:ext uri="{BB962C8B-B14F-4D97-AF65-F5344CB8AC3E}">
        <p14:creationId xmlns:p14="http://schemas.microsoft.com/office/powerpoint/2010/main" val="30159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3982354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92652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69971" y="2540239"/>
            <a:ext cx="4059161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1 x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6.5 inch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LF/MF driver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1 x HF compression driver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Frequency response 80Hz-19kHz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127dB peak SPL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191 x 373 x 260mm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9.7kg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HF dispersion 80 or 120˚ horizontal (CCD)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9972" y="1949839"/>
            <a:ext cx="39977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GEO M620 Full-Range</a:t>
            </a:r>
            <a:r>
              <a:rPr lang="en-GB" sz="24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645612" y="1838039"/>
            <a:ext cx="7849074" cy="4959660"/>
            <a:chOff x="-1645612" y="2113263"/>
            <a:chExt cx="7849074" cy="4959660"/>
          </a:xfrm>
        </p:grpSpPr>
        <p:pic>
          <p:nvPicPr>
            <p:cNvPr id="10" name="Picture 9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45612" y="3907692"/>
              <a:ext cx="7849074" cy="3165231"/>
            </a:xfrm>
            <a:prstGeom prst="rect">
              <a:avLst/>
            </a:prstGeom>
          </p:spPr>
        </p:pic>
        <p:pic>
          <p:nvPicPr>
            <p:cNvPr id="8" name="Picture 7" descr="M6 Main grou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5542" y="2113263"/>
              <a:ext cx="5712971" cy="4284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6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0" y="3982354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892652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1645612" y="2554563"/>
            <a:ext cx="7849074" cy="4193411"/>
            <a:chOff x="-1645612" y="2879512"/>
            <a:chExt cx="7849074" cy="4193411"/>
          </a:xfrm>
        </p:grpSpPr>
        <p:pic>
          <p:nvPicPr>
            <p:cNvPr id="10" name="Picture 9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45612" y="3907692"/>
              <a:ext cx="7849074" cy="3165231"/>
            </a:xfrm>
            <a:prstGeom prst="rect">
              <a:avLst/>
            </a:prstGeom>
          </p:spPr>
        </p:pic>
        <p:pic>
          <p:nvPicPr>
            <p:cNvPr id="9" name="Picture 8" descr="M6 Bass grou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2" y="2879512"/>
              <a:ext cx="4696307" cy="336692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69972" y="1952143"/>
            <a:ext cx="39977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GEO M6B Bass Extension</a:t>
            </a:r>
            <a:r>
              <a:rPr lang="en-GB" sz="24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9971" y="2542543"/>
            <a:ext cx="4059161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1 x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6.5 inch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LF/MF driver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1 x HF compression driver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Frequency response 80Hz-19kHz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127dB peak SPL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191 x 373 x 260mm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9.7kg</a:t>
            </a:r>
          </a:p>
          <a:p>
            <a:r>
              <a:rPr lang="en-GB" dirty="0">
                <a:solidFill>
                  <a:srgbClr val="BFD334"/>
                </a:solidFill>
                <a:latin typeface="Arial"/>
                <a:cs typeface="Arial"/>
              </a:rPr>
              <a:t>•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HF dispersion 80 or 120˚ horizontal (CCD)</a:t>
            </a:r>
          </a:p>
        </p:txBody>
      </p:sp>
    </p:spTree>
    <p:extLst>
      <p:ext uri="{BB962C8B-B14F-4D97-AF65-F5344CB8AC3E}">
        <p14:creationId xmlns:p14="http://schemas.microsoft.com/office/powerpoint/2010/main" val="4445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6547" y="1700808"/>
            <a:ext cx="8937453" cy="5495799"/>
            <a:chOff x="206547" y="1700808"/>
            <a:chExt cx="8937453" cy="5495799"/>
          </a:xfrm>
        </p:grpSpPr>
        <p:pic>
          <p:nvPicPr>
            <p:cNvPr id="6" name="Picture 5" descr="White G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47" y="3292231"/>
              <a:ext cx="8937453" cy="3904376"/>
            </a:xfrm>
            <a:prstGeom prst="rect">
              <a:avLst/>
            </a:prstGeom>
          </p:spPr>
        </p:pic>
        <p:pic>
          <p:nvPicPr>
            <p:cNvPr id="7" name="Picture 6" descr="Hand holding 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689" y="1700808"/>
              <a:ext cx="6336138" cy="515719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1967" y="1693152"/>
            <a:ext cx="83000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Lightweight polyurethane composite cabinets</a:t>
            </a:r>
            <a:r>
              <a:rPr lang="en-GB" sz="24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0800000">
            <a:off x="536155" y="2368550"/>
            <a:ext cx="4016795" cy="2768600"/>
          </a:xfrm>
          <a:prstGeom prst="roundRect">
            <a:avLst>
              <a:gd name="adj" fmla="val 5333"/>
            </a:avLst>
          </a:prstGeom>
          <a:solidFill>
            <a:srgbClr val="B3CD27"/>
          </a:solidFill>
          <a:ln>
            <a:solidFill>
              <a:srgbClr val="BFD334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SC_5930 retouch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99" y="2488989"/>
            <a:ext cx="3820719" cy="2549914"/>
          </a:xfrm>
          <a:prstGeom prst="rect">
            <a:avLst/>
          </a:prstGeom>
          <a:effectLst>
            <a:reflection blurRad="6350" stA="52000" endA="300" endPos="35000" dist="2159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040001" y="2350463"/>
            <a:ext cx="3189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3-point rigging system hidden in cabinet</a:t>
            </a:r>
            <a:r>
              <a:rPr lang="en-GB" sz="24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1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0000" y="2350463"/>
            <a:ext cx="385538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Cabinets, grilles and accessories can be specified in any RAL colour </a:t>
            </a:r>
          </a:p>
        </p:txBody>
      </p:sp>
      <p:pic>
        <p:nvPicPr>
          <p:cNvPr id="10" name="Picture 9" descr="DSC_5897 retouched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09" y="1529231"/>
            <a:ext cx="4820768" cy="41704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43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4300" y="2279600"/>
            <a:ext cx="62954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Flexibility without compromise</a:t>
            </a:r>
            <a:r>
              <a:rPr lang="en-GB" sz="36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GB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0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o Logo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1" t="62422" r="-7353" b="8696"/>
          <a:stretch/>
        </p:blipFill>
        <p:spPr>
          <a:xfrm>
            <a:off x="6635750" y="44449"/>
            <a:ext cx="2259636" cy="909723"/>
          </a:xfrm>
          <a:prstGeom prst="rect">
            <a:avLst/>
          </a:prstGeom>
        </p:spPr>
      </p:pic>
      <p:pic>
        <p:nvPicPr>
          <p:cNvPr id="3" name="Picture 2" descr="GEO M6 Master logo WH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9" y="174038"/>
            <a:ext cx="901286" cy="683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4554569"/>
            <a:ext cx="9144000" cy="64150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64867"/>
            <a:ext cx="9144000" cy="1089705"/>
          </a:xfrm>
          <a:prstGeom prst="rect">
            <a:avLst/>
          </a:prstGeom>
          <a:gradFill flip="none" rotWithShape="1">
            <a:gsLst>
              <a:gs pos="0">
                <a:srgbClr val="B3CD27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82436" y="2576760"/>
            <a:ext cx="5105301" cy="1200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Arial"/>
                <a:cs typeface="Arial"/>
              </a:rPr>
              <a:t>In theatres and conference halls main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and bass extension cabinets can be flown in the same array</a:t>
            </a:r>
            <a:r>
              <a:rPr lang="en-GB" sz="24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46998" y="1094870"/>
            <a:ext cx="4435230" cy="6062713"/>
            <a:chOff x="652458" y="1094870"/>
            <a:chExt cx="4435230" cy="6062713"/>
          </a:xfrm>
        </p:grpSpPr>
        <p:pic>
          <p:nvPicPr>
            <p:cNvPr id="7" name="Picture 6" descr="White Gl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58" y="5235152"/>
              <a:ext cx="4435230" cy="1922431"/>
            </a:xfrm>
            <a:prstGeom prst="rect">
              <a:avLst/>
            </a:prstGeom>
          </p:spPr>
        </p:pic>
        <p:pic>
          <p:nvPicPr>
            <p:cNvPr id="6" name="Picture 5" descr="DSC_5801 retouched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570" y="1094870"/>
              <a:ext cx="3043443" cy="5109978"/>
            </a:xfrm>
            <a:prstGeom prst="rect">
              <a:avLst/>
            </a:prstGeom>
          </p:spPr>
        </p:pic>
        <p:pic>
          <p:nvPicPr>
            <p:cNvPr id="8" name="Picture 7" descr="Shadow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335" y="5793782"/>
              <a:ext cx="1896048" cy="659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9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308</Words>
  <Application>Microsoft Macintosh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Geoff</cp:lastModifiedBy>
  <cp:revision>183</cp:revision>
  <dcterms:created xsi:type="dcterms:W3CDTF">2014-05-12T13:59:29Z</dcterms:created>
  <dcterms:modified xsi:type="dcterms:W3CDTF">2014-05-23T15:40:42Z</dcterms:modified>
</cp:coreProperties>
</file>