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8" r:id="rId11"/>
    <p:sldId id="26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400"/>
    <a:srgbClr val="D0E600"/>
    <a:srgbClr val="DBDE00"/>
    <a:srgbClr val="CDDE00"/>
    <a:srgbClr val="BCC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0"/>
    <p:restoredTop sz="94567"/>
  </p:normalViewPr>
  <p:slideViewPr>
    <p:cSldViewPr snapToGrid="0" snapToObjects="1">
      <p:cViewPr varScale="1">
        <p:scale>
          <a:sx n="111" d="100"/>
          <a:sy n="111" d="100"/>
        </p:scale>
        <p:origin x="20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C0FE2-F88D-B14C-BC12-6BE7F22FA963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729E2-9453-A94D-92BB-8897C5D1DA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72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729E2-9453-A94D-92BB-8897C5D1DA2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38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729E2-9453-A94D-92BB-8897C5D1DA2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43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70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92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94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41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2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50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60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64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34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08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35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67962-70BC-0549-B182-6A895B1403C2}" type="datetimeFigureOut">
              <a:rPr lang="fr-FR" smtClean="0"/>
              <a:t>11/10/2018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AEF72-5C5A-004C-B942-1669D21A9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27.jp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jpg"/><Relationship Id="rId7" Type="http://schemas.openxmlformats.org/officeDocument/2006/relationships/image" Target="../media/image1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.jpg"/><Relationship Id="rId4" Type="http://schemas.openxmlformats.org/officeDocument/2006/relationships/image" Target="../media/image19.jp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jpg"/><Relationship Id="rId7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8.jp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jpg"/><Relationship Id="rId7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6.jp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image" Target="../media/image2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C28C5B0-2A0D-9C45-A4FB-739BD41C1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94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B68B9A-FD2D-A14C-9F6D-D8D624FD2E49}"/>
              </a:ext>
            </a:extLst>
          </p:cNvPr>
          <p:cNvSpPr txBox="1"/>
          <p:nvPr/>
        </p:nvSpPr>
        <p:spPr>
          <a:xfrm>
            <a:off x="4572000" y="3983180"/>
            <a:ext cx="4132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6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Installation</a:t>
            </a:r>
          </a:p>
          <a:p>
            <a:pPr algn="r"/>
            <a:r>
              <a:rPr lang="fr-FR" sz="56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Solutions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D347CC-8BE2-5142-B5C5-48719891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0"/>
            <a:ext cx="9144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496286" y="5347193"/>
            <a:ext cx="170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Applications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3D206-B03D-7848-BA20-AC434D577D38}"/>
              </a:ext>
            </a:extLst>
          </p:cNvPr>
          <p:cNvSpPr txBox="1"/>
          <p:nvPr/>
        </p:nvSpPr>
        <p:spPr>
          <a:xfrm>
            <a:off x="6706033" y="2092711"/>
            <a:ext cx="817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Helvetica" pitchFamily="2" charset="0"/>
              </a:rPr>
              <a:t>Club top </a:t>
            </a:r>
            <a:r>
              <a:rPr lang="fr-FR" sz="800" dirty="0" err="1">
                <a:latin typeface="Helvetica" pitchFamily="2" charset="0"/>
              </a:rPr>
              <a:t>view</a:t>
            </a:r>
            <a:endParaRPr lang="fr-FR" sz="800" dirty="0">
              <a:latin typeface="Helvetic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8B57AE-C9DE-E34E-A54B-2E679C00D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867" y="2267444"/>
            <a:ext cx="3748152" cy="31978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7F820F-3E9A-DB4C-B924-B11BB161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25" y="1247407"/>
            <a:ext cx="4354456" cy="52379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81C976-2FF7-40F2-B5A9-42AE53FFD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37961"/>
      </p:ext>
    </p:extLst>
  </p:cSld>
  <p:clrMapOvr>
    <a:masterClrMapping/>
  </p:clrMapOvr>
  <p:transition spd="med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523600" y="5347193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 Studies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F5D26-CE66-AD48-8640-E64ABAF41F53}"/>
              </a:ext>
            </a:extLst>
          </p:cNvPr>
          <p:cNvSpPr/>
          <p:nvPr/>
        </p:nvSpPr>
        <p:spPr>
          <a:xfrm>
            <a:off x="753533" y="5373311"/>
            <a:ext cx="4030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V </a:t>
            </a:r>
            <a:r>
              <a:rPr lang="fr-FR" sz="1400" dirty="0" err="1">
                <a:latin typeface="Helvetica" pitchFamily="2" charset="0"/>
              </a:rPr>
              <a:t>Livehouse</a:t>
            </a:r>
            <a:r>
              <a:rPr lang="fr-FR" sz="1400" dirty="0">
                <a:latin typeface="Helvetica" pitchFamily="2" charset="0"/>
              </a:rPr>
              <a:t>, China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LS18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subs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complement an STM main system with </a:t>
            </a: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PS Series cabinets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used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as front fills and stage monitors.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94EA3-9B73-E240-B361-290E95816012}"/>
              </a:ext>
            </a:extLst>
          </p:cNvPr>
          <p:cNvSpPr/>
          <p:nvPr/>
        </p:nvSpPr>
        <p:spPr>
          <a:xfrm>
            <a:off x="5067086" y="5366767"/>
            <a:ext cx="35867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Crobar, Argentina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John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Digweed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use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 triple-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wide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STM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groundstacks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to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create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stunning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sound at a gig in Argentina.</a:t>
            </a:r>
            <a:endParaRPr lang="fr-FR" sz="14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CD74F3-B71B-3046-B54A-C84506F0B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" r="18374"/>
          <a:stretch/>
        </p:blipFill>
        <p:spPr>
          <a:xfrm>
            <a:off x="5067086" y="1378347"/>
            <a:ext cx="3586733" cy="38719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CABFF4-60F6-F546-ACD3-AB9B22B24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7"/>
          <a:stretch/>
        </p:blipFill>
        <p:spPr>
          <a:xfrm>
            <a:off x="1034296" y="1384891"/>
            <a:ext cx="3586733" cy="38719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A9C611-A84C-4543-8169-C120E5F60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0925"/>
      </p:ext>
    </p:extLst>
  </p:cSld>
  <p:clrMapOvr>
    <a:masterClrMapping/>
  </p:clrMapOvr>
  <p:transition spd="med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8D56940-E898-7E44-A208-23784D3D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747" y="5351405"/>
            <a:ext cx="1745911" cy="13094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C8D731-D152-954A-9237-75C75049E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5" r="7950"/>
          <a:stretch/>
        </p:blipFill>
        <p:spPr>
          <a:xfrm>
            <a:off x="0" y="698468"/>
            <a:ext cx="9144000" cy="21628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04564C-E171-A44C-929A-2F81E5F2A502}"/>
              </a:ext>
            </a:extLst>
          </p:cNvPr>
          <p:cNvSpPr txBox="1"/>
          <p:nvPr/>
        </p:nvSpPr>
        <p:spPr>
          <a:xfrm>
            <a:off x="300155" y="1994480"/>
            <a:ext cx="51058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Bars &amp; Restaurants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99DFB2-FC09-4C4F-BC9E-9C3FA6CB695F}"/>
              </a:ext>
            </a:extLst>
          </p:cNvPr>
          <p:cNvSpPr txBox="1"/>
          <p:nvPr/>
        </p:nvSpPr>
        <p:spPr>
          <a:xfrm>
            <a:off x="413795" y="3045939"/>
            <a:ext cx="379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Creating</a:t>
            </a:r>
            <a:r>
              <a:rPr lang="fr-FR" sz="24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the perfect </a:t>
            </a:r>
            <a:r>
              <a:rPr lang="fr-FR" sz="2400" b="1" dirty="0" err="1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vibe</a:t>
            </a:r>
            <a:endParaRPr lang="fr-FR" sz="5000" b="1" dirty="0">
              <a:solidFill>
                <a:srgbClr val="C2D4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9614D5-DF68-C74E-9EDF-9E364EF2E3FC}"/>
              </a:ext>
            </a:extLst>
          </p:cNvPr>
          <p:cNvSpPr/>
          <p:nvPr/>
        </p:nvSpPr>
        <p:spPr>
          <a:xfrm>
            <a:off x="413796" y="3665605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ID Series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9C3B5-E5A7-1040-A445-D3AC113B93AD}"/>
              </a:ext>
            </a:extLst>
          </p:cNvPr>
          <p:cNvSpPr/>
          <p:nvPr/>
        </p:nvSpPr>
        <p:spPr>
          <a:xfrm>
            <a:off x="2736294" y="3665605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PS Series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D851B-AF51-E94C-BCE0-211E414E0D94}"/>
              </a:ext>
            </a:extLst>
          </p:cNvPr>
          <p:cNvSpPr/>
          <p:nvPr/>
        </p:nvSpPr>
        <p:spPr>
          <a:xfrm>
            <a:off x="5058791" y="3665605"/>
            <a:ext cx="1095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M6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2053ED-156E-6242-9600-2A72CEFF8A4B}"/>
              </a:ext>
            </a:extLst>
          </p:cNvPr>
          <p:cNvSpPr/>
          <p:nvPr/>
        </p:nvSpPr>
        <p:spPr>
          <a:xfrm>
            <a:off x="7449330" y="3665605"/>
            <a:ext cx="1011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ID S110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7CF859-F384-FD48-9A9B-16A2A05943AE}"/>
              </a:ext>
            </a:extLst>
          </p:cNvPr>
          <p:cNvSpPr/>
          <p:nvPr/>
        </p:nvSpPr>
        <p:spPr>
          <a:xfrm>
            <a:off x="169333" y="4106562"/>
            <a:ext cx="1898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Elegant and compact, </a:t>
            </a:r>
            <a:r>
              <a:rPr lang="fr-FR" sz="1200" dirty="0" err="1">
                <a:latin typeface="Helvetica" pitchFamily="2" charset="0"/>
              </a:rPr>
              <a:t>NEXO’s</a:t>
            </a:r>
            <a:r>
              <a:rPr lang="fr-FR" sz="1200" dirty="0">
                <a:latin typeface="Helvetica" pitchFamily="2" charset="0"/>
              </a:rPr>
              <a:t> ID24 cabinet </a:t>
            </a:r>
            <a:r>
              <a:rPr lang="fr-FR" sz="1200" dirty="0" err="1">
                <a:latin typeface="Helvetica" pitchFamily="2" charset="0"/>
              </a:rPr>
              <a:t>is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available</a:t>
            </a:r>
            <a:r>
              <a:rPr lang="fr-FR" sz="1200" dirty="0">
                <a:latin typeface="Helvetica" pitchFamily="2" charset="0"/>
              </a:rPr>
              <a:t> in a range of custom </a:t>
            </a:r>
            <a:r>
              <a:rPr lang="fr-FR" sz="1200" dirty="0" err="1">
                <a:latin typeface="Helvetica" pitchFamily="2" charset="0"/>
              </a:rPr>
              <a:t>colours</a:t>
            </a:r>
            <a:r>
              <a:rPr lang="fr-FR" sz="1200" dirty="0">
                <a:latin typeface="Helvetica" pitchFamily="2" charset="0"/>
              </a:rPr>
              <a:t> and </a:t>
            </a:r>
            <a:r>
              <a:rPr lang="fr-FR" sz="1200" dirty="0" err="1">
                <a:latin typeface="Helvetica" pitchFamily="2" charset="0"/>
              </a:rPr>
              <a:t>supported</a:t>
            </a:r>
            <a:r>
              <a:rPr lang="fr-FR" sz="1200" dirty="0">
                <a:latin typeface="Helvetica" pitchFamily="2" charset="0"/>
              </a:rPr>
              <a:t> by a range of </a:t>
            </a:r>
            <a:r>
              <a:rPr lang="fr-FR" sz="1200" dirty="0" err="1">
                <a:latin typeface="Helvetica" pitchFamily="2" charset="0"/>
              </a:rPr>
              <a:t>mounting</a:t>
            </a:r>
            <a:r>
              <a:rPr lang="fr-FR" sz="1200" dirty="0">
                <a:latin typeface="Helvetica" pitchFamily="2" charset="0"/>
              </a:rPr>
              <a:t> hardware.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2078A1-93E4-2547-8967-685395B9B59A}"/>
              </a:ext>
            </a:extLst>
          </p:cNvPr>
          <p:cNvSpPr/>
          <p:nvPr/>
        </p:nvSpPr>
        <p:spPr>
          <a:xfrm>
            <a:off x="2327674" y="4107289"/>
            <a:ext cx="21424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A </a:t>
            </a:r>
            <a:r>
              <a:rPr lang="fr-FR" sz="1200" dirty="0" err="1">
                <a:latin typeface="Helvetica" pitchFamily="2" charset="0"/>
              </a:rPr>
              <a:t>great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choice</a:t>
            </a:r>
            <a:r>
              <a:rPr lang="fr-FR" sz="1200" dirty="0">
                <a:latin typeface="Helvetica" pitchFamily="2" charset="0"/>
              </a:rPr>
              <a:t> for </a:t>
            </a:r>
            <a:r>
              <a:rPr lang="fr-FR" sz="1200" dirty="0" err="1">
                <a:latin typeface="Helvetica" pitchFamily="2" charset="0"/>
              </a:rPr>
              <a:t>larger</a:t>
            </a:r>
            <a:r>
              <a:rPr lang="fr-FR" sz="1200" dirty="0">
                <a:latin typeface="Helvetica" pitchFamily="2" charset="0"/>
              </a:rPr>
              <a:t> venues </a:t>
            </a:r>
            <a:r>
              <a:rPr lang="fr-FR" sz="1200" dirty="0" err="1">
                <a:latin typeface="Helvetica" pitchFamily="2" charset="0"/>
              </a:rPr>
              <a:t>where</a:t>
            </a:r>
            <a:r>
              <a:rPr lang="fr-FR" sz="1200" dirty="0">
                <a:latin typeface="Helvetica" pitchFamily="2" charset="0"/>
              </a:rPr>
              <a:t> the music </a:t>
            </a:r>
            <a:r>
              <a:rPr lang="fr-FR" sz="1200" dirty="0" err="1">
                <a:latin typeface="Helvetica" pitchFamily="2" charset="0"/>
              </a:rPr>
              <a:t>is</a:t>
            </a:r>
            <a:r>
              <a:rPr lang="fr-FR" sz="1200" dirty="0">
                <a:latin typeface="Helvetica" pitchFamily="2" charset="0"/>
              </a:rPr>
              <a:t> about more </a:t>
            </a:r>
            <a:r>
              <a:rPr lang="fr-FR" sz="1200" dirty="0" err="1">
                <a:latin typeface="Helvetica" pitchFamily="2" charset="0"/>
              </a:rPr>
              <a:t>than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creating</a:t>
            </a:r>
            <a:r>
              <a:rPr lang="fr-FR" sz="1200" dirty="0">
                <a:latin typeface="Helvetica" pitchFamily="2" charset="0"/>
              </a:rPr>
              <a:t> a background </a:t>
            </a:r>
            <a:r>
              <a:rPr lang="fr-FR" sz="1200" dirty="0" err="1">
                <a:latin typeface="Helvetica" pitchFamily="2" charset="0"/>
              </a:rPr>
              <a:t>atmosphere</a:t>
            </a:r>
            <a:r>
              <a:rPr lang="fr-FR" sz="1200" dirty="0">
                <a:latin typeface="Helvetica" pitchFamily="2" charset="0"/>
              </a:rPr>
              <a:t>, the PS Series </a:t>
            </a:r>
            <a:r>
              <a:rPr lang="fr-FR" sz="1200" dirty="0" err="1">
                <a:latin typeface="Helvetica" pitchFamily="2" charset="0"/>
              </a:rPr>
              <a:t>can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deliver</a:t>
            </a:r>
            <a:r>
              <a:rPr lang="fr-FR" sz="1200" dirty="0">
                <a:latin typeface="Helvetica" pitchFamily="2" charset="0"/>
              </a:rPr>
              <a:t> high </a:t>
            </a:r>
            <a:r>
              <a:rPr lang="fr-FR" sz="1200" dirty="0" err="1">
                <a:latin typeface="Helvetica" pitchFamily="2" charset="0"/>
              </a:rPr>
              <a:t>SPLs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when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called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upon</a:t>
            </a:r>
            <a:r>
              <a:rPr lang="fr-FR" sz="1200" dirty="0">
                <a:latin typeface="Helvetica" pitchFamily="2" charset="0"/>
              </a:rPr>
              <a:t>.</a:t>
            </a: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05392B-BE93-764E-9C0E-115A3644FFF7}"/>
              </a:ext>
            </a:extLst>
          </p:cNvPr>
          <p:cNvSpPr/>
          <p:nvPr/>
        </p:nvSpPr>
        <p:spPr>
          <a:xfrm>
            <a:off x="4638859" y="4105905"/>
            <a:ext cx="20888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With </a:t>
            </a:r>
            <a:r>
              <a:rPr lang="fr-FR" sz="1200" dirty="0" err="1">
                <a:latin typeface="Helvetica" pitchFamily="2" charset="0"/>
              </a:rPr>
              <a:t>its</a:t>
            </a:r>
            <a:r>
              <a:rPr lang="fr-FR" sz="1200" dirty="0">
                <a:latin typeface="Helvetica" pitchFamily="2" charset="0"/>
              </a:rPr>
              <a:t> compact </a:t>
            </a:r>
            <a:r>
              <a:rPr lang="fr-FR" sz="1200" dirty="0" err="1">
                <a:latin typeface="Helvetica" pitchFamily="2" charset="0"/>
              </a:rPr>
              <a:t>form</a:t>
            </a:r>
            <a:r>
              <a:rPr lang="fr-FR" sz="1200" dirty="0">
                <a:latin typeface="Helvetica" pitchFamily="2" charset="0"/>
              </a:rPr>
              <a:t> factor, </a:t>
            </a:r>
            <a:r>
              <a:rPr lang="fr-FR" sz="1200" dirty="0" err="1">
                <a:latin typeface="Helvetica" pitchFamily="2" charset="0"/>
              </a:rPr>
              <a:t>integral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rigging</a:t>
            </a:r>
            <a:r>
              <a:rPr lang="fr-FR" sz="1200" dirty="0">
                <a:latin typeface="Helvetica" pitchFamily="2" charset="0"/>
              </a:rPr>
              <a:t> and custom RAL </a:t>
            </a:r>
            <a:r>
              <a:rPr lang="fr-FR" sz="1200" dirty="0" err="1">
                <a:latin typeface="Helvetica" pitchFamily="2" charset="0"/>
              </a:rPr>
              <a:t>colours</a:t>
            </a:r>
            <a:r>
              <a:rPr lang="fr-FR" sz="1200" dirty="0">
                <a:latin typeface="Helvetica" pitchFamily="2" charset="0"/>
              </a:rPr>
              <a:t>, GEO M6 </a:t>
            </a:r>
            <a:r>
              <a:rPr lang="fr-FR" sz="1200" dirty="0" err="1">
                <a:latin typeface="Helvetica" pitchFamily="2" charset="0"/>
              </a:rPr>
              <a:t>delivers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advanced</a:t>
            </a:r>
            <a:r>
              <a:rPr lang="fr-FR" sz="1200" dirty="0">
                <a:latin typeface="Helvetica" pitchFamily="2" charset="0"/>
              </a:rPr>
              <a:t> NEXO line </a:t>
            </a:r>
            <a:r>
              <a:rPr lang="fr-FR" sz="1200" dirty="0" err="1">
                <a:latin typeface="Helvetica" pitchFamily="2" charset="0"/>
              </a:rPr>
              <a:t>array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technology</a:t>
            </a:r>
            <a:r>
              <a:rPr lang="fr-FR" sz="1200" dirty="0">
                <a:latin typeface="Helvetica" pitchFamily="2" charset="0"/>
              </a:rPr>
              <a:t> in a TÜV-</a:t>
            </a:r>
            <a:r>
              <a:rPr lang="fr-FR" sz="1200" dirty="0" err="1">
                <a:latin typeface="Helvetica" pitchFamily="2" charset="0"/>
              </a:rPr>
              <a:t>certified</a:t>
            </a:r>
            <a:r>
              <a:rPr lang="fr-FR" sz="1200" dirty="0">
                <a:latin typeface="Helvetica" pitchFamily="2" charset="0"/>
              </a:rPr>
              <a:t> system.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77AAD-26AA-D542-8C31-3488E865357D}"/>
              </a:ext>
            </a:extLst>
          </p:cNvPr>
          <p:cNvSpPr/>
          <p:nvPr/>
        </p:nvSpPr>
        <p:spPr>
          <a:xfrm>
            <a:off x="6967617" y="4105356"/>
            <a:ext cx="2070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Part of the ID Series, this compact and </a:t>
            </a:r>
            <a:r>
              <a:rPr lang="fr-FR" sz="1200" dirty="0" err="1">
                <a:latin typeface="Helvetica" pitchFamily="2" charset="0"/>
              </a:rPr>
              <a:t>powerful</a:t>
            </a:r>
            <a:r>
              <a:rPr lang="fr-FR" sz="1200" dirty="0">
                <a:latin typeface="Helvetica" pitchFamily="2" charset="0"/>
              </a:rPr>
              <a:t> 1 x 10″ </a:t>
            </a:r>
            <a:r>
              <a:rPr lang="fr-FR" sz="1200" dirty="0" err="1">
                <a:latin typeface="Helvetica" pitchFamily="2" charset="0"/>
              </a:rPr>
              <a:t>sub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offers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punchy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sub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bass</a:t>
            </a:r>
            <a:r>
              <a:rPr lang="fr-FR" sz="1200" dirty="0">
                <a:latin typeface="Helvetica" pitchFamily="2" charset="0"/>
              </a:rPr>
              <a:t> performance in a </a:t>
            </a:r>
            <a:r>
              <a:rPr lang="fr-FR" sz="1200" dirty="0" err="1">
                <a:latin typeface="Helvetica" pitchFamily="2" charset="0"/>
              </a:rPr>
              <a:t>low</a:t>
            </a:r>
            <a:r>
              <a:rPr lang="fr-FR" sz="1200" dirty="0">
                <a:latin typeface="Helvetica" pitchFamily="2" charset="0"/>
              </a:rPr>
              <a:t>-profile </a:t>
            </a:r>
            <a:r>
              <a:rPr lang="fr-FR" sz="1200" dirty="0" err="1">
                <a:latin typeface="Helvetica" pitchFamily="2" charset="0"/>
              </a:rPr>
              <a:t>form</a:t>
            </a:r>
            <a:r>
              <a:rPr lang="fr-FR" sz="1200" dirty="0">
                <a:latin typeface="Helvetica" pitchFamily="2" charset="0"/>
              </a:rPr>
              <a:t> factor. Perfect for </a:t>
            </a:r>
            <a:r>
              <a:rPr lang="fr-FR" sz="1200" dirty="0" err="1">
                <a:latin typeface="Helvetica" pitchFamily="2" charset="0"/>
              </a:rPr>
              <a:t>discrete</a:t>
            </a:r>
            <a:r>
              <a:rPr lang="fr-FR" sz="1200" dirty="0">
                <a:latin typeface="Helvetica" pitchFamily="2" charset="0"/>
              </a:rPr>
              <a:t> installation.</a:t>
            </a: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25B9F3-3A0D-814B-ABF3-1AD0181E7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098" y="5350026"/>
            <a:ext cx="844708" cy="12533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63483D-4773-1E42-AF10-4EF6CEEC8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74" y="5289329"/>
            <a:ext cx="865320" cy="13140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3BD201-3B81-404E-A7A2-9DE913A69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039" y="5389055"/>
            <a:ext cx="2024087" cy="12341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66BBEB-D4E7-418A-8A53-737FD33BA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496286" y="5347193"/>
            <a:ext cx="170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Applications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3D206-B03D-7848-BA20-AC434D577D38}"/>
              </a:ext>
            </a:extLst>
          </p:cNvPr>
          <p:cNvSpPr txBox="1"/>
          <p:nvPr/>
        </p:nvSpPr>
        <p:spPr>
          <a:xfrm>
            <a:off x="6695542" y="1865721"/>
            <a:ext cx="817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Helvetica" pitchFamily="2" charset="0"/>
              </a:rPr>
              <a:t>Bar top </a:t>
            </a:r>
            <a:r>
              <a:rPr lang="fr-FR" sz="800" dirty="0" err="1">
                <a:latin typeface="Helvetica" pitchFamily="2" charset="0"/>
              </a:rPr>
              <a:t>view</a:t>
            </a:r>
            <a:endParaRPr lang="fr-FR" sz="800" dirty="0"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87B32A-BDD3-F744-8A37-AF3B1003E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79" y="2081165"/>
            <a:ext cx="3632222" cy="40062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A5044C-15B7-D848-935D-202BB6ACD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45" y="1256836"/>
            <a:ext cx="4250617" cy="51748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3DA8D3-4E3B-4B5F-8E0D-51E3D9D26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0929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523600" y="5347193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 Studies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F5D26-CE66-AD48-8640-E64ABAF41F53}"/>
              </a:ext>
            </a:extLst>
          </p:cNvPr>
          <p:cNvSpPr/>
          <p:nvPr/>
        </p:nvSpPr>
        <p:spPr>
          <a:xfrm>
            <a:off x="753533" y="5373311"/>
            <a:ext cx="40301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COYA, UK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AV design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company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Vibasound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spec’s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an ID Series system with S110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subs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in this new Latin American restaurant in London. </a:t>
            </a:r>
          </a:p>
          <a:p>
            <a:pPr algn="ctr"/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94EA3-9B73-E240-B361-290E95816012}"/>
              </a:ext>
            </a:extLst>
          </p:cNvPr>
          <p:cNvSpPr/>
          <p:nvPr/>
        </p:nvSpPr>
        <p:spPr>
          <a:xfrm>
            <a:off x="5067086" y="5366767"/>
            <a:ext cx="35867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Monsieur Bleu, Paris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NEXO speakers and 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spectacular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view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create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the perfect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outdoor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dining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experience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at this Paris restaurant. </a:t>
            </a:r>
          </a:p>
          <a:p>
            <a:pPr algn="ctr"/>
            <a:endParaRPr lang="fr-FR" sz="14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1789C5-6EB1-1A4B-8B0B-F1875B35D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" r="1828"/>
          <a:stretch/>
        </p:blipFill>
        <p:spPr>
          <a:xfrm>
            <a:off x="5067083" y="1384891"/>
            <a:ext cx="3586735" cy="38653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F03538-D1F6-764F-B816-56F25131E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6" r="5658"/>
          <a:stretch/>
        </p:blipFill>
        <p:spPr>
          <a:xfrm>
            <a:off x="1034293" y="1384891"/>
            <a:ext cx="3586735" cy="38653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C030F5-5A24-45D8-B5BF-3DDFDC8DB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82884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1EA45DE8-82B6-DE44-A82B-42EEE03EC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175" y="5148373"/>
            <a:ext cx="2302112" cy="15359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431F60-4DAF-6448-B081-ECCB3CF2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805"/>
            <a:ext cx="9144000" cy="219297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8D56940-E898-7E44-A208-23784D3D9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68" y="5350026"/>
            <a:ext cx="1745911" cy="13094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04564C-E171-A44C-929A-2F81E5F2A502}"/>
              </a:ext>
            </a:extLst>
          </p:cNvPr>
          <p:cNvSpPr txBox="1"/>
          <p:nvPr/>
        </p:nvSpPr>
        <p:spPr>
          <a:xfrm>
            <a:off x="300155" y="1994480"/>
            <a:ext cx="48942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 err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Houses</a:t>
            </a:r>
            <a:r>
              <a:rPr lang="fr-FR" sz="5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of Worship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99DFB2-FC09-4C4F-BC9E-9C3FA6CB695F}"/>
              </a:ext>
            </a:extLst>
          </p:cNvPr>
          <p:cNvSpPr txBox="1"/>
          <p:nvPr/>
        </p:nvSpPr>
        <p:spPr>
          <a:xfrm>
            <a:off x="413795" y="3045939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Spreading</a:t>
            </a:r>
            <a:r>
              <a:rPr lang="fr-FR" sz="24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the </a:t>
            </a:r>
            <a:r>
              <a:rPr lang="fr-FR" sz="2400" b="1" dirty="0" err="1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word</a:t>
            </a:r>
            <a:endParaRPr lang="fr-FR" sz="5000" b="1" dirty="0">
              <a:solidFill>
                <a:srgbClr val="C2D4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9614D5-DF68-C74E-9EDF-9E364EF2E3FC}"/>
              </a:ext>
            </a:extLst>
          </p:cNvPr>
          <p:cNvSpPr/>
          <p:nvPr/>
        </p:nvSpPr>
        <p:spPr>
          <a:xfrm>
            <a:off x="413795" y="3737230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M6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9C3B5-E5A7-1040-A445-D3AC113B93AD}"/>
              </a:ext>
            </a:extLst>
          </p:cNvPr>
          <p:cNvSpPr/>
          <p:nvPr/>
        </p:nvSpPr>
        <p:spPr>
          <a:xfrm>
            <a:off x="2680865" y="3737957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M10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D851B-AF51-E94C-BCE0-211E414E0D94}"/>
              </a:ext>
            </a:extLst>
          </p:cNvPr>
          <p:cNvSpPr/>
          <p:nvPr/>
        </p:nvSpPr>
        <p:spPr>
          <a:xfrm>
            <a:off x="5058793" y="3737230"/>
            <a:ext cx="1183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</a:t>
            </a:r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S12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2053ED-156E-6242-9600-2A72CEFF8A4B}"/>
              </a:ext>
            </a:extLst>
          </p:cNvPr>
          <p:cNvSpPr/>
          <p:nvPr/>
        </p:nvSpPr>
        <p:spPr>
          <a:xfrm>
            <a:off x="7593504" y="3737230"/>
            <a:ext cx="723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STM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7CF859-F384-FD48-9A9B-16A2A05943AE}"/>
              </a:ext>
            </a:extLst>
          </p:cNvPr>
          <p:cNvSpPr/>
          <p:nvPr/>
        </p:nvSpPr>
        <p:spPr>
          <a:xfrm>
            <a:off x="169333" y="4106562"/>
            <a:ext cx="1898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NEXO’s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smallest</a:t>
            </a:r>
            <a:r>
              <a:rPr lang="fr-FR" sz="1200" dirty="0">
                <a:latin typeface="Helvetica" pitchFamily="2" charset="0"/>
              </a:rPr>
              <a:t> line </a:t>
            </a:r>
            <a:r>
              <a:rPr lang="fr-FR" sz="1200" dirty="0" err="1">
                <a:latin typeface="Helvetica" pitchFamily="2" charset="0"/>
              </a:rPr>
              <a:t>array</a:t>
            </a:r>
            <a:r>
              <a:rPr lang="fr-FR" sz="1200" dirty="0">
                <a:latin typeface="Helvetica" pitchFamily="2" charset="0"/>
              </a:rPr>
              <a:t> box combines a compact </a:t>
            </a:r>
            <a:r>
              <a:rPr lang="fr-FR" sz="1200" dirty="0" err="1">
                <a:latin typeface="Helvetica" pitchFamily="2" charset="0"/>
              </a:rPr>
              <a:t>form</a:t>
            </a:r>
            <a:r>
              <a:rPr lang="fr-FR" sz="1200" dirty="0">
                <a:latin typeface="Helvetica" pitchFamily="2" charset="0"/>
              </a:rPr>
              <a:t> factor, </a:t>
            </a:r>
            <a:r>
              <a:rPr lang="fr-FR" sz="1200" dirty="0" err="1">
                <a:latin typeface="Helvetica" pitchFamily="2" charset="0"/>
              </a:rPr>
              <a:t>integral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rigging</a:t>
            </a:r>
            <a:r>
              <a:rPr lang="fr-FR" sz="1200" dirty="0">
                <a:latin typeface="Helvetica" pitchFamily="2" charset="0"/>
              </a:rPr>
              <a:t>, elegant hardware, and custom RAL </a:t>
            </a:r>
            <a:r>
              <a:rPr lang="fr-FR" sz="1200" dirty="0" err="1">
                <a:latin typeface="Helvetica" pitchFamily="2" charset="0"/>
              </a:rPr>
              <a:t>colours</a:t>
            </a:r>
            <a:r>
              <a:rPr lang="fr-FR" sz="1200" dirty="0">
                <a:latin typeface="Helvetica" pitchFamily="2" charset="0"/>
              </a:rPr>
              <a:t> in a TÜV-</a:t>
            </a:r>
            <a:r>
              <a:rPr lang="fr-FR" sz="1200" dirty="0" err="1">
                <a:latin typeface="Helvetica" pitchFamily="2" charset="0"/>
              </a:rPr>
              <a:t>certified</a:t>
            </a:r>
            <a:r>
              <a:rPr lang="fr-FR" sz="1200" dirty="0">
                <a:latin typeface="Helvetica" pitchFamily="2" charset="0"/>
              </a:rPr>
              <a:t> system.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2078A1-93E4-2547-8967-685395B9B59A}"/>
              </a:ext>
            </a:extLst>
          </p:cNvPr>
          <p:cNvSpPr/>
          <p:nvPr/>
        </p:nvSpPr>
        <p:spPr>
          <a:xfrm>
            <a:off x="2327674" y="4107289"/>
            <a:ext cx="21424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In </a:t>
            </a:r>
            <a:r>
              <a:rPr lang="fr-FR" sz="1200" dirty="0" err="1">
                <a:latin typeface="Helvetica" pitchFamily="2" charset="0"/>
              </a:rPr>
              <a:t>larger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houses</a:t>
            </a:r>
            <a:r>
              <a:rPr lang="fr-FR" sz="1200" dirty="0">
                <a:latin typeface="Helvetica" pitchFamily="2" charset="0"/>
              </a:rPr>
              <a:t> of </a:t>
            </a:r>
            <a:r>
              <a:rPr lang="fr-FR" sz="1200" dirty="0" err="1">
                <a:latin typeface="Helvetica" pitchFamily="2" charset="0"/>
              </a:rPr>
              <a:t>worship</a:t>
            </a:r>
            <a:r>
              <a:rPr lang="fr-FR" sz="1200" dirty="0">
                <a:latin typeface="Helvetica" pitchFamily="2" charset="0"/>
              </a:rPr>
              <a:t>, </a:t>
            </a:r>
            <a:r>
              <a:rPr lang="fr-FR" sz="1200" dirty="0" err="1">
                <a:latin typeface="Helvetica" pitchFamily="2" charset="0"/>
              </a:rPr>
              <a:t>NEXO’s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most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advanced</a:t>
            </a:r>
            <a:r>
              <a:rPr lang="fr-FR" sz="1200" dirty="0">
                <a:latin typeface="Helvetica" pitchFamily="2" charset="0"/>
              </a:rPr>
              <a:t> line </a:t>
            </a:r>
            <a:r>
              <a:rPr lang="fr-FR" sz="1200" dirty="0" err="1">
                <a:latin typeface="Helvetica" pitchFamily="2" charset="0"/>
              </a:rPr>
              <a:t>array</a:t>
            </a:r>
            <a:r>
              <a:rPr lang="fr-FR" sz="1200" dirty="0">
                <a:latin typeface="Helvetica" pitchFamily="2" charset="0"/>
              </a:rPr>
              <a:t> box </a:t>
            </a:r>
            <a:r>
              <a:rPr lang="fr-FR" sz="1200" dirty="0" err="1">
                <a:latin typeface="Helvetica" pitchFamily="2" charset="0"/>
              </a:rPr>
              <a:t>draws</a:t>
            </a:r>
            <a:r>
              <a:rPr lang="fr-FR" sz="1200" dirty="0">
                <a:latin typeface="Helvetica" pitchFamily="2" charset="0"/>
              </a:rPr>
              <a:t> on </a:t>
            </a:r>
            <a:r>
              <a:rPr lang="fr-FR" sz="1200" dirty="0" err="1">
                <a:latin typeface="Helvetica" pitchFamily="2" charset="0"/>
              </a:rPr>
              <a:t>patented</a:t>
            </a:r>
            <a:r>
              <a:rPr lang="fr-FR" sz="1200" dirty="0">
                <a:latin typeface="Helvetica" pitchFamily="2" charset="0"/>
              </a:rPr>
              <a:t> technologies and a </a:t>
            </a:r>
            <a:r>
              <a:rPr lang="fr-FR" sz="1200" dirty="0" err="1">
                <a:latin typeface="Helvetica" pitchFamily="2" charset="0"/>
              </a:rPr>
              <a:t>Neodymium-magnet</a:t>
            </a:r>
            <a:r>
              <a:rPr lang="fr-FR" sz="1200" dirty="0">
                <a:latin typeface="Helvetica" pitchFamily="2" charset="0"/>
              </a:rPr>
              <a:t> 10” driver.</a:t>
            </a: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05392B-BE93-764E-9C0E-115A3644FFF7}"/>
              </a:ext>
            </a:extLst>
          </p:cNvPr>
          <p:cNvSpPr/>
          <p:nvPr/>
        </p:nvSpPr>
        <p:spPr>
          <a:xfrm>
            <a:off x="4823284" y="4106562"/>
            <a:ext cx="2025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Horizontal or vertical </a:t>
            </a:r>
            <a:r>
              <a:rPr lang="fr-FR" sz="1200" dirty="0" err="1">
                <a:latin typeface="Helvetica" pitchFamily="2" charset="0"/>
              </a:rPr>
              <a:t>rigging</a:t>
            </a:r>
            <a:r>
              <a:rPr lang="fr-FR" sz="1200" dirty="0">
                <a:latin typeface="Helvetica" pitchFamily="2" charset="0"/>
              </a:rPr>
              <a:t> options and a </a:t>
            </a:r>
            <a:r>
              <a:rPr lang="fr-FR" sz="1200" dirty="0" err="1">
                <a:latin typeface="Helvetica" pitchFamily="2" charset="0"/>
              </a:rPr>
              <a:t>choice</a:t>
            </a:r>
            <a:r>
              <a:rPr lang="fr-FR" sz="1200" dirty="0">
                <a:latin typeface="Helvetica" pitchFamily="2" charset="0"/>
              </a:rPr>
              <a:t> of standard or long-</a:t>
            </a:r>
            <a:r>
              <a:rPr lang="fr-FR" sz="1200" dirty="0" err="1">
                <a:latin typeface="Helvetica" pitchFamily="2" charset="0"/>
              </a:rPr>
              <a:t>throw</a:t>
            </a:r>
            <a:r>
              <a:rPr lang="fr-FR" sz="1200" dirty="0">
                <a:latin typeface="Helvetica" pitchFamily="2" charset="0"/>
              </a:rPr>
              <a:t> cabinets </a:t>
            </a:r>
            <a:r>
              <a:rPr lang="fr-FR" sz="1200" dirty="0" err="1">
                <a:latin typeface="Helvetica" pitchFamily="2" charset="0"/>
              </a:rPr>
              <a:t>make</a:t>
            </a:r>
            <a:r>
              <a:rPr lang="fr-FR" sz="1200" dirty="0">
                <a:latin typeface="Helvetica" pitchFamily="2" charset="0"/>
              </a:rPr>
              <a:t> GEO S12 a flexible system with excellent performance.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77AAD-26AA-D542-8C31-3488E865357D}"/>
              </a:ext>
            </a:extLst>
          </p:cNvPr>
          <p:cNvSpPr/>
          <p:nvPr/>
        </p:nvSpPr>
        <p:spPr>
          <a:xfrm>
            <a:off x="7073330" y="4107289"/>
            <a:ext cx="2070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Comprising</a:t>
            </a:r>
            <a:r>
              <a:rPr lang="fr-FR" sz="1200" dirty="0">
                <a:latin typeface="Helvetica" pitchFamily="2" charset="0"/>
              </a:rPr>
              <a:t> Main, Bass, </a:t>
            </a:r>
            <a:r>
              <a:rPr lang="fr-FR" sz="1200" dirty="0" err="1">
                <a:latin typeface="Helvetica" pitchFamily="2" charset="0"/>
              </a:rPr>
              <a:t>Sub</a:t>
            </a:r>
            <a:r>
              <a:rPr lang="fr-FR" sz="1200" dirty="0">
                <a:latin typeface="Helvetica" pitchFamily="2" charset="0"/>
              </a:rPr>
              <a:t> and Omni modules, STM </a:t>
            </a:r>
            <a:r>
              <a:rPr lang="fr-FR" sz="1200" dirty="0" err="1">
                <a:latin typeface="Helvetica" pitchFamily="2" charset="0"/>
              </a:rPr>
              <a:t>provides</a:t>
            </a:r>
            <a:r>
              <a:rPr lang="fr-FR" sz="1200" dirty="0">
                <a:latin typeface="Helvetica" pitchFamily="2" charset="0"/>
              </a:rPr>
              <a:t> building blocks for the </a:t>
            </a:r>
            <a:r>
              <a:rPr lang="fr-FR" sz="1200" dirty="0" err="1">
                <a:latin typeface="Helvetica" pitchFamily="2" charset="0"/>
              </a:rPr>
              <a:t>ideal</a:t>
            </a:r>
            <a:r>
              <a:rPr lang="fr-FR" sz="1200" dirty="0">
                <a:latin typeface="Helvetica" pitchFamily="2" charset="0"/>
              </a:rPr>
              <a:t> sound </a:t>
            </a:r>
            <a:r>
              <a:rPr lang="fr-FR" sz="1200" dirty="0" err="1">
                <a:latin typeface="Helvetica" pitchFamily="2" charset="0"/>
              </a:rPr>
              <a:t>reinforcement</a:t>
            </a:r>
            <a:r>
              <a:rPr lang="fr-FR" sz="1200" dirty="0">
                <a:latin typeface="Helvetica" pitchFamily="2" charset="0"/>
              </a:rPr>
              <a:t> system. </a:t>
            </a:r>
          </a:p>
          <a:p>
            <a:r>
              <a:rPr lang="fr-FR" sz="1200" dirty="0">
                <a:latin typeface="Helvetica" pitchFamily="2" charset="0"/>
              </a:rPr>
              <a:t> </a:t>
            </a: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C6A664F-3A75-4048-B806-193158231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72" y="5350026"/>
            <a:ext cx="738986" cy="12973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4C87FBC-6121-9344-991E-E31CFC788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8108" y="5416529"/>
            <a:ext cx="1862991" cy="11643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67267BF-C25C-433A-B704-E45B2FC7C2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496286" y="5347193"/>
            <a:ext cx="170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Applications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3D206-B03D-7848-BA20-AC434D577D38}"/>
              </a:ext>
            </a:extLst>
          </p:cNvPr>
          <p:cNvSpPr txBox="1"/>
          <p:nvPr/>
        </p:nvSpPr>
        <p:spPr>
          <a:xfrm>
            <a:off x="7031700" y="2011967"/>
            <a:ext cx="944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Helvetica" pitchFamily="2" charset="0"/>
              </a:rPr>
              <a:t>Church top </a:t>
            </a:r>
            <a:r>
              <a:rPr lang="fr-FR" sz="800" dirty="0" err="1">
                <a:latin typeface="Helvetica" pitchFamily="2" charset="0"/>
              </a:rPr>
              <a:t>view</a:t>
            </a:r>
            <a:endParaRPr lang="fr-FR" sz="800" dirty="0">
              <a:latin typeface="Helvetic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4014B6-D9C9-1241-AC7D-8668F9B4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3" y="2309765"/>
            <a:ext cx="5022620" cy="31073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8EBE03-6A64-4046-A21C-B5221B26F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52161" y="2722094"/>
            <a:ext cx="3504053" cy="29631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13BB29-EFD5-477C-94CC-888BE0E58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2056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523600" y="5347193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 Studies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F5D26-CE66-AD48-8640-E64ABAF41F53}"/>
              </a:ext>
            </a:extLst>
          </p:cNvPr>
          <p:cNvSpPr/>
          <p:nvPr/>
        </p:nvSpPr>
        <p:spPr>
          <a:xfrm>
            <a:off x="753533" y="5373311"/>
            <a:ext cx="40301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Creative Worship, USA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NEXO GEO S12 line arrays with GEO M6 front fills and PS Series under-balcony fills meet strict design criteria in this American church. </a:t>
            </a:r>
          </a:p>
          <a:p>
            <a:pPr algn="ctr"/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94EA3-9B73-E240-B361-290E95816012}"/>
              </a:ext>
            </a:extLst>
          </p:cNvPr>
          <p:cNvSpPr/>
          <p:nvPr/>
        </p:nvSpPr>
        <p:spPr>
          <a:xfrm>
            <a:off x="5067086" y="5366767"/>
            <a:ext cx="3586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Willebadessn’s Baptist Church, Germany 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GEO M6 line arrays complement the calm and elegant interior of this 1500-seat church, delivering smooth and even coverage to the whole congregation. </a:t>
            </a:r>
          </a:p>
          <a:p>
            <a:pPr algn="ctr"/>
            <a:endParaRPr lang="fr-FR" sz="14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364084-F8CE-A845-BB18-194647EA1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8" r="19071"/>
          <a:stretch/>
        </p:blipFill>
        <p:spPr>
          <a:xfrm>
            <a:off x="5067077" y="1395139"/>
            <a:ext cx="3586740" cy="38653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33B0CC-77B1-3744-B3B7-E970DAAF9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7" r="4157"/>
          <a:stretch/>
        </p:blipFill>
        <p:spPr>
          <a:xfrm>
            <a:off x="1034289" y="1381187"/>
            <a:ext cx="3586738" cy="3875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434CFC-B4E4-42AB-BFB9-60F071CC3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64450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A41E19E-D6A5-7E44-9BE2-9F9073319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6" r="4216"/>
          <a:stretch/>
        </p:blipFill>
        <p:spPr>
          <a:xfrm>
            <a:off x="5052" y="711200"/>
            <a:ext cx="9144001" cy="21359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8D56940-E898-7E44-A208-23784D3D9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709" y="5379344"/>
            <a:ext cx="1745911" cy="13094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04564C-E171-A44C-929A-2F81E5F2A502}"/>
              </a:ext>
            </a:extLst>
          </p:cNvPr>
          <p:cNvSpPr txBox="1"/>
          <p:nvPr/>
        </p:nvSpPr>
        <p:spPr>
          <a:xfrm>
            <a:off x="300155" y="1994480"/>
            <a:ext cx="69461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Corporate &amp; Public Spaces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99DFB2-FC09-4C4F-BC9E-9C3FA6CB695F}"/>
              </a:ext>
            </a:extLst>
          </p:cNvPr>
          <p:cNvSpPr txBox="1"/>
          <p:nvPr/>
        </p:nvSpPr>
        <p:spPr>
          <a:xfrm>
            <a:off x="413795" y="3045939"/>
            <a:ext cx="549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Precision sound, heard but not seen</a:t>
            </a:r>
            <a:endParaRPr lang="fr-FR" sz="5000" b="1" dirty="0">
              <a:solidFill>
                <a:srgbClr val="C2D4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9614D5-DF68-C74E-9EDF-9E364EF2E3FC}"/>
              </a:ext>
            </a:extLst>
          </p:cNvPr>
          <p:cNvSpPr/>
          <p:nvPr/>
        </p:nvSpPr>
        <p:spPr>
          <a:xfrm>
            <a:off x="413796" y="3665605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ID Series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9C3B5-E5A7-1040-A445-D3AC113B93AD}"/>
              </a:ext>
            </a:extLst>
          </p:cNvPr>
          <p:cNvSpPr/>
          <p:nvPr/>
        </p:nvSpPr>
        <p:spPr>
          <a:xfrm>
            <a:off x="2680865" y="3737957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PS Series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D851B-AF51-E94C-BCE0-211E414E0D94}"/>
              </a:ext>
            </a:extLst>
          </p:cNvPr>
          <p:cNvSpPr/>
          <p:nvPr/>
        </p:nvSpPr>
        <p:spPr>
          <a:xfrm>
            <a:off x="5127262" y="3737230"/>
            <a:ext cx="1183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M6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2053ED-156E-6242-9600-2A72CEFF8A4B}"/>
              </a:ext>
            </a:extLst>
          </p:cNvPr>
          <p:cNvSpPr/>
          <p:nvPr/>
        </p:nvSpPr>
        <p:spPr>
          <a:xfrm>
            <a:off x="7394331" y="3737230"/>
            <a:ext cx="121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M10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7CF859-F384-FD48-9A9B-16A2A05943AE}"/>
              </a:ext>
            </a:extLst>
          </p:cNvPr>
          <p:cNvSpPr/>
          <p:nvPr/>
        </p:nvSpPr>
        <p:spPr>
          <a:xfrm>
            <a:off x="169333" y="4106562"/>
            <a:ext cx="18430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NEXO’s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most</a:t>
            </a:r>
            <a:r>
              <a:rPr lang="fr-FR" sz="1200" dirty="0">
                <a:latin typeface="Helvetica" pitchFamily="2" charset="0"/>
              </a:rPr>
              <a:t> compact speaker </a:t>
            </a:r>
            <a:r>
              <a:rPr lang="fr-FR" sz="1200" dirty="0" err="1">
                <a:latin typeface="Helvetica" pitchFamily="2" charset="0"/>
              </a:rPr>
              <a:t>gives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installers</a:t>
            </a:r>
            <a:r>
              <a:rPr lang="fr-FR" sz="1200" dirty="0">
                <a:latin typeface="Helvetica" pitchFamily="2" charset="0"/>
              </a:rPr>
              <a:t> a full range box </a:t>
            </a:r>
            <a:r>
              <a:rPr lang="fr-FR" sz="1200" dirty="0" err="1">
                <a:latin typeface="Helvetica" pitchFamily="2" charset="0"/>
              </a:rPr>
              <a:t>they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can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install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horizontally</a:t>
            </a:r>
            <a:r>
              <a:rPr lang="fr-FR" sz="1200" dirty="0">
                <a:latin typeface="Helvetica" pitchFamily="2" charset="0"/>
              </a:rPr>
              <a:t> or </a:t>
            </a:r>
            <a:r>
              <a:rPr lang="fr-FR" sz="1200" dirty="0" err="1">
                <a:latin typeface="Helvetica" pitchFamily="2" charset="0"/>
              </a:rPr>
              <a:t>vertically</a:t>
            </a:r>
            <a:r>
              <a:rPr lang="fr-FR" sz="1200" dirty="0">
                <a:latin typeface="Helvetica" pitchFamily="2" charset="0"/>
              </a:rPr>
              <a:t> with minimal </a:t>
            </a:r>
            <a:r>
              <a:rPr lang="fr-FR" sz="1200" dirty="0" err="1">
                <a:latin typeface="Helvetica" pitchFamily="2" charset="0"/>
              </a:rPr>
              <a:t>visual</a:t>
            </a:r>
            <a:r>
              <a:rPr lang="fr-FR" sz="1200" dirty="0">
                <a:latin typeface="Helvetica" pitchFamily="2" charset="0"/>
              </a:rPr>
              <a:t> impact.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2078A1-93E4-2547-8967-685395B9B59A}"/>
              </a:ext>
            </a:extLst>
          </p:cNvPr>
          <p:cNvSpPr/>
          <p:nvPr/>
        </p:nvSpPr>
        <p:spPr>
          <a:xfrm>
            <a:off x="2395874" y="4136812"/>
            <a:ext cx="2142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Setting the standard for high-output, compact </a:t>
            </a:r>
            <a:r>
              <a:rPr lang="fr-FR" sz="1200" dirty="0" err="1">
                <a:latin typeface="Helvetica" pitchFamily="2" charset="0"/>
              </a:rPr>
              <a:t>loudspeakers</a:t>
            </a:r>
            <a:r>
              <a:rPr lang="fr-FR" sz="1200" dirty="0">
                <a:latin typeface="Helvetica" pitchFamily="2" charset="0"/>
              </a:rPr>
              <a:t>, PS Series cabinets are </a:t>
            </a:r>
            <a:r>
              <a:rPr lang="fr-FR" sz="1200" dirty="0" err="1">
                <a:latin typeface="Helvetica" pitchFamily="2" charset="0"/>
              </a:rPr>
              <a:t>installed</a:t>
            </a:r>
            <a:r>
              <a:rPr lang="fr-FR" sz="1200" dirty="0">
                <a:latin typeface="Helvetica" pitchFamily="2" charset="0"/>
              </a:rPr>
              <a:t> in </a:t>
            </a:r>
            <a:r>
              <a:rPr lang="fr-FR" sz="1200" dirty="0" err="1">
                <a:latin typeface="Helvetica" pitchFamily="2" charset="0"/>
              </a:rPr>
              <a:t>countless</a:t>
            </a:r>
            <a:r>
              <a:rPr lang="fr-FR" sz="1200" dirty="0">
                <a:latin typeface="Helvetica" pitchFamily="2" charset="0"/>
              </a:rPr>
              <a:t> public </a:t>
            </a:r>
            <a:r>
              <a:rPr lang="fr-FR" sz="1200" dirty="0" err="1">
                <a:latin typeface="Helvetica" pitchFamily="2" charset="0"/>
              </a:rPr>
              <a:t>spaces</a:t>
            </a:r>
            <a:r>
              <a:rPr lang="fr-FR" sz="1200" dirty="0">
                <a:latin typeface="Helvetica" pitchFamily="2" charset="0"/>
              </a:rPr>
              <a:t>. </a:t>
            </a: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05392B-BE93-764E-9C0E-115A3644FFF7}"/>
              </a:ext>
            </a:extLst>
          </p:cNvPr>
          <p:cNvSpPr/>
          <p:nvPr/>
        </p:nvSpPr>
        <p:spPr>
          <a:xfrm>
            <a:off x="4780924" y="4136085"/>
            <a:ext cx="2025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NEXO’s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most</a:t>
            </a:r>
            <a:r>
              <a:rPr lang="fr-FR" sz="1200" dirty="0">
                <a:latin typeface="Helvetica" pitchFamily="2" charset="0"/>
              </a:rPr>
              <a:t> compact line </a:t>
            </a:r>
            <a:r>
              <a:rPr lang="fr-FR" sz="1200" dirty="0" err="1">
                <a:latin typeface="Helvetica" pitchFamily="2" charset="0"/>
              </a:rPr>
              <a:t>array</a:t>
            </a:r>
            <a:r>
              <a:rPr lang="fr-FR" sz="1200" dirty="0">
                <a:latin typeface="Helvetica" pitchFamily="2" charset="0"/>
              </a:rPr>
              <a:t> box </a:t>
            </a:r>
            <a:r>
              <a:rPr lang="fr-FR" sz="1200" dirty="0" err="1">
                <a:latin typeface="Helvetica" pitchFamily="2" charset="0"/>
              </a:rPr>
              <a:t>harnesses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patented</a:t>
            </a:r>
            <a:r>
              <a:rPr lang="fr-FR" sz="1200" dirty="0">
                <a:latin typeface="Helvetica" pitchFamily="2" charset="0"/>
              </a:rPr>
              <a:t> technologies to </a:t>
            </a:r>
            <a:r>
              <a:rPr lang="fr-FR" sz="1200" dirty="0" err="1">
                <a:latin typeface="Helvetica" pitchFamily="2" charset="0"/>
              </a:rPr>
              <a:t>deliver</a:t>
            </a:r>
            <a:r>
              <a:rPr lang="fr-FR" sz="1200" dirty="0">
                <a:latin typeface="Helvetica" pitchFamily="2" charset="0"/>
              </a:rPr>
              <a:t> high-</a:t>
            </a:r>
            <a:r>
              <a:rPr lang="fr-FR" sz="1200" dirty="0" err="1">
                <a:latin typeface="Helvetica" pitchFamily="2" charset="0"/>
              </a:rPr>
              <a:t>quality</a:t>
            </a:r>
            <a:r>
              <a:rPr lang="fr-FR" sz="1200" dirty="0">
                <a:latin typeface="Helvetica" pitchFamily="2" charset="0"/>
              </a:rPr>
              <a:t> sound in a </a:t>
            </a:r>
            <a:r>
              <a:rPr lang="fr-FR" sz="1200" dirty="0" err="1">
                <a:latin typeface="Helvetica" pitchFamily="2" charset="0"/>
              </a:rPr>
              <a:t>visually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unobtrusive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form</a:t>
            </a:r>
            <a:r>
              <a:rPr lang="fr-FR" sz="1200" dirty="0">
                <a:latin typeface="Helvetica" pitchFamily="2" charset="0"/>
              </a:rPr>
              <a:t> factor.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77AAD-26AA-D542-8C31-3488E865357D}"/>
              </a:ext>
            </a:extLst>
          </p:cNvPr>
          <p:cNvSpPr/>
          <p:nvPr/>
        </p:nvSpPr>
        <p:spPr>
          <a:xfrm>
            <a:off x="7049245" y="4102796"/>
            <a:ext cx="2094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Compact, light in </a:t>
            </a:r>
            <a:r>
              <a:rPr lang="fr-FR" sz="1200" dirty="0" err="1">
                <a:latin typeface="Helvetica" pitchFamily="2" charset="0"/>
              </a:rPr>
              <a:t>weight</a:t>
            </a:r>
            <a:r>
              <a:rPr lang="fr-FR" sz="1200" dirty="0">
                <a:latin typeface="Helvetica" pitchFamily="2" charset="0"/>
              </a:rPr>
              <a:t> and with </a:t>
            </a:r>
            <a:r>
              <a:rPr lang="fr-FR" sz="1200" dirty="0" err="1">
                <a:latin typeface="Helvetica" pitchFamily="2" charset="0"/>
              </a:rPr>
              <a:t>extended</a:t>
            </a:r>
            <a:r>
              <a:rPr lang="fr-FR" sz="1200" dirty="0">
                <a:latin typeface="Helvetica" pitchFamily="2" charset="0"/>
              </a:rPr>
              <a:t> LF </a:t>
            </a:r>
            <a:r>
              <a:rPr lang="fr-FR" sz="1200" dirty="0" err="1">
                <a:latin typeface="Helvetica" pitchFamily="2" charset="0"/>
              </a:rPr>
              <a:t>response</a:t>
            </a:r>
            <a:r>
              <a:rPr lang="fr-FR" sz="1200" dirty="0">
                <a:latin typeface="Helvetica" pitchFamily="2" charset="0"/>
              </a:rPr>
              <a:t> down to 59Hz, GEO M10 </a:t>
            </a:r>
            <a:r>
              <a:rPr lang="fr-FR" sz="1200" dirty="0" err="1">
                <a:latin typeface="Helvetica" pitchFamily="2" charset="0"/>
              </a:rPr>
              <a:t>makes</a:t>
            </a:r>
            <a:r>
              <a:rPr lang="fr-FR" sz="1200" dirty="0">
                <a:latin typeface="Helvetica" pitchFamily="2" charset="0"/>
              </a:rPr>
              <a:t> for a </a:t>
            </a:r>
            <a:r>
              <a:rPr lang="fr-FR" sz="1200" dirty="0" err="1">
                <a:latin typeface="Helvetica" pitchFamily="2" charset="0"/>
              </a:rPr>
              <a:t>potent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yet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visually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unobtrusive</a:t>
            </a:r>
            <a:r>
              <a:rPr lang="fr-FR" sz="1200" dirty="0">
                <a:latin typeface="Helvetica" pitchFamily="2" charset="0"/>
              </a:rPr>
              <a:t> sound system in public </a:t>
            </a:r>
            <a:r>
              <a:rPr lang="fr-FR" sz="1200" dirty="0" err="1">
                <a:latin typeface="Helvetica" pitchFamily="2" charset="0"/>
              </a:rPr>
              <a:t>spaces</a:t>
            </a:r>
            <a:r>
              <a:rPr lang="fr-FR" sz="1200" dirty="0">
                <a:latin typeface="Helvetica" pitchFamily="2" charset="0"/>
              </a:rPr>
              <a:t>. </a:t>
            </a:r>
          </a:p>
          <a:p>
            <a:endParaRPr lang="fr-FR" sz="1200" dirty="0">
              <a:latin typeface="Helvetica" pitchFamily="2" charset="0"/>
            </a:endParaRP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4C87FBC-6121-9344-991E-E31CFC788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504" y="5505758"/>
            <a:ext cx="1862991" cy="11643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848915-12E7-CF46-B22B-59DAE07EA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098" y="5350026"/>
            <a:ext cx="844708" cy="12533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B45708-9F1E-FD42-A3ED-0AB67BF86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771" y="5075786"/>
            <a:ext cx="658842" cy="162925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694CF4F-0213-4566-887B-1A9A68BA6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7CD5DD6-CE6C-C043-B326-E1251293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46" y="1605112"/>
            <a:ext cx="2318525" cy="50050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496286" y="5347193"/>
            <a:ext cx="170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Applications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3D206-B03D-7848-BA20-AC434D577D38}"/>
              </a:ext>
            </a:extLst>
          </p:cNvPr>
          <p:cNvSpPr txBox="1"/>
          <p:nvPr/>
        </p:nvSpPr>
        <p:spPr>
          <a:xfrm>
            <a:off x="6525892" y="1605112"/>
            <a:ext cx="1048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Helvetica" pitchFamily="2" charset="0"/>
              </a:rPr>
              <a:t>Corporate top </a:t>
            </a:r>
            <a:r>
              <a:rPr lang="fr-FR" sz="800" dirty="0" err="1">
                <a:latin typeface="Helvetica" pitchFamily="2" charset="0"/>
              </a:rPr>
              <a:t>view</a:t>
            </a:r>
            <a:endParaRPr lang="fr-FR" sz="800" dirty="0"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363494-1737-0641-825E-CBEF938E3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03" y="1425827"/>
            <a:ext cx="4241680" cy="50595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79B9D7-877C-4495-BC8F-9ED4ED4B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82957"/>
      </p:ext>
    </p:extLst>
  </p:cSld>
  <p:clrMapOvr>
    <a:masterClrMapping/>
  </p:clrMapOvr>
  <p:transition spd="med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791967-C488-8A45-B83B-EA3829D5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7108D6-0D6C-3B43-91B3-14BB98C8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096"/>
            <a:ext cx="9144000" cy="29778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024E780-8169-084E-98F9-E27D2FBAC22C}"/>
              </a:ext>
            </a:extLst>
          </p:cNvPr>
          <p:cNvSpPr txBox="1"/>
          <p:nvPr/>
        </p:nvSpPr>
        <p:spPr>
          <a:xfrm>
            <a:off x="254643" y="3012304"/>
            <a:ext cx="46666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Thinking.</a:t>
            </a:r>
          </a:p>
          <a:p>
            <a:r>
              <a:rPr lang="fr-FR" sz="50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Inside the box.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1A4624-54E0-844C-899B-CB5E791C2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61" y="4139409"/>
            <a:ext cx="2466401" cy="15415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0EABC4-7269-094C-B264-89A530DEDC66}"/>
              </a:ext>
            </a:extLst>
          </p:cNvPr>
          <p:cNvSpPr txBox="1"/>
          <p:nvPr/>
        </p:nvSpPr>
        <p:spPr>
          <a:xfrm>
            <a:off x="5500287" y="5784106"/>
            <a:ext cx="459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50000"/>
                  </a:schemeClr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The groundbreaking NEXO GEO M10: </a:t>
            </a:r>
          </a:p>
          <a:p>
            <a:pPr algn="ctr"/>
            <a:r>
              <a:rPr lang="fr-FR" sz="1000" dirty="0">
                <a:solidFill>
                  <a:schemeClr val="bg1">
                    <a:lumMod val="50000"/>
                  </a:schemeClr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Thinking. Inside the box.</a:t>
            </a:r>
            <a:r>
              <a:rPr lang="fr-FR" dirty="0"/>
              <a:t> </a:t>
            </a:r>
          </a:p>
          <a:p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68C613-BE99-2440-A94F-315BE7F1381D}"/>
              </a:ext>
            </a:extLst>
          </p:cNvPr>
          <p:cNvSpPr/>
          <p:nvPr/>
        </p:nvSpPr>
        <p:spPr>
          <a:xfrm>
            <a:off x="254643" y="4172804"/>
            <a:ext cx="568895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FR" dirty="0">
                <a:effectLst/>
                <a:latin typeface="Helvetica" pitchFamily="2" charset="0"/>
              </a:rPr>
            </a:br>
            <a:endParaRPr lang="fr-FR" dirty="0">
              <a:effectLst/>
              <a:latin typeface="Helvetica" pitchFamily="2" charset="0"/>
            </a:endParaRPr>
          </a:p>
          <a:p>
            <a:pPr algn="just"/>
            <a:r>
              <a:rPr lang="fr-FR" sz="1400" dirty="0">
                <a:effectLst/>
                <a:latin typeface="Helvetica" pitchFamily="2" charset="0"/>
              </a:rPr>
              <a:t>At an ultra-modern campus near Paris, NEXO takes an integrated approach to loudspeaker system design, incorporating a number of </a:t>
            </a:r>
            <a:r>
              <a:rPr lang="fr-FR" sz="1400" b="1" dirty="0">
                <a:effectLst/>
                <a:latin typeface="Helvetica" pitchFamily="2" charset="0"/>
              </a:rPr>
              <a:t>patented technologies</a:t>
            </a:r>
            <a:r>
              <a:rPr lang="fr-FR" sz="1400" dirty="0">
                <a:effectLst/>
                <a:latin typeface="Helvetica" pitchFamily="2" charset="0"/>
              </a:rPr>
              <a:t> to deliver exceptional performance in a range of applications.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8741F4-3089-5240-A9DF-67587DF7E938}"/>
              </a:ext>
            </a:extLst>
          </p:cNvPr>
          <p:cNvSpPr/>
          <p:nvPr/>
        </p:nvSpPr>
        <p:spPr>
          <a:xfrm>
            <a:off x="252800" y="5623069"/>
            <a:ext cx="338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Hyperbolic Reflector Waveguide (HRW)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CD1B2E-7AD2-7E4C-A5EA-3FC1976F0E5B}"/>
              </a:ext>
            </a:extLst>
          </p:cNvPr>
          <p:cNvSpPr/>
          <p:nvPr/>
        </p:nvSpPr>
        <p:spPr>
          <a:xfrm>
            <a:off x="252800" y="5957098"/>
            <a:ext cx="2725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Phase Directivity Device (PDD)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58A068-D3AA-E443-BE23-806FBF37599E}"/>
              </a:ext>
            </a:extLst>
          </p:cNvPr>
          <p:cNvSpPr/>
          <p:nvPr/>
        </p:nvSpPr>
        <p:spPr>
          <a:xfrm>
            <a:off x="252800" y="6284084"/>
            <a:ext cx="3339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Configurable Directivity Device (CDD)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B0026AE-FB75-4530-AAFC-A763B39CD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523600" y="5347193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 Studies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F5D26-CE66-AD48-8640-E64ABAF41F53}"/>
              </a:ext>
            </a:extLst>
          </p:cNvPr>
          <p:cNvSpPr/>
          <p:nvPr/>
        </p:nvSpPr>
        <p:spPr>
          <a:xfrm>
            <a:off x="753533" y="5373311"/>
            <a:ext cx="40301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Audi HQ, Germany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Arrays of GEO M6 in 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press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centre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theatre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at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Audi’s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HQ in Ingolstadt. </a:t>
            </a:r>
          </a:p>
          <a:p>
            <a:pPr algn="ctr"/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94EA3-9B73-E240-B361-290E95816012}"/>
              </a:ext>
            </a:extLst>
          </p:cNvPr>
          <p:cNvSpPr/>
          <p:nvPr/>
        </p:nvSpPr>
        <p:spPr>
          <a:xfrm>
            <a:off x="5067086" y="5366767"/>
            <a:ext cx="37603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atin typeface="Helvetica" pitchFamily="2" charset="0"/>
              </a:rPr>
              <a:t>Trafford</a:t>
            </a:r>
            <a:r>
              <a:rPr lang="fr-FR" sz="1400" dirty="0">
                <a:latin typeface="Helvetica" pitchFamily="2" charset="0"/>
              </a:rPr>
              <a:t> Centre, UK 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Large and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reverberant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space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. 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primary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system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 NEXO GEO M6 compact line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array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with 6-box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hangs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of white cabinets. In addition, 8 pairs of ID24 cabinets have been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installed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around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the large atrium.</a:t>
            </a:r>
            <a:endParaRPr lang="fr-FR" sz="14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59859E-9985-9842-93D7-99AA448AE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66" t="683" r="1466" b="-683"/>
          <a:stretch/>
        </p:blipFill>
        <p:spPr>
          <a:xfrm>
            <a:off x="952083" y="1398843"/>
            <a:ext cx="3633033" cy="38616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A6A3E8-5698-2547-B636-D6F05B4F08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9"/>
          <a:stretch/>
        </p:blipFill>
        <p:spPr>
          <a:xfrm>
            <a:off x="5050859" y="1414545"/>
            <a:ext cx="3619919" cy="38225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DD3EB2-0A64-4EE3-BCE2-90B436F3B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02271"/>
      </p:ext>
    </p:extLst>
  </p:cSld>
  <p:clrMapOvr>
    <a:masterClrMapping/>
  </p:clrMapOvr>
  <p:transition spd="med">
    <p:pull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1207194-3671-C24B-94F3-3934CAFB7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6" b="13867"/>
          <a:stretch/>
        </p:blipFill>
        <p:spPr>
          <a:xfrm>
            <a:off x="0" y="711385"/>
            <a:ext cx="9144000" cy="212910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05861CD-A38E-F140-B8D9-71C1D5E4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20" y="5182377"/>
            <a:ext cx="2302112" cy="153592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04564C-E171-A44C-929A-2F81E5F2A502}"/>
              </a:ext>
            </a:extLst>
          </p:cNvPr>
          <p:cNvSpPr txBox="1"/>
          <p:nvPr/>
        </p:nvSpPr>
        <p:spPr>
          <a:xfrm>
            <a:off x="300155" y="1994480"/>
            <a:ext cx="37436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Sports Arenas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99DFB2-FC09-4C4F-BC9E-9C3FA6CB695F}"/>
              </a:ext>
            </a:extLst>
          </p:cNvPr>
          <p:cNvSpPr txBox="1"/>
          <p:nvPr/>
        </p:nvSpPr>
        <p:spPr>
          <a:xfrm>
            <a:off x="413795" y="3045939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Pitch perfect sound</a:t>
            </a:r>
            <a:endParaRPr lang="fr-FR" sz="5000" b="1" dirty="0">
              <a:solidFill>
                <a:srgbClr val="C2D4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9614D5-DF68-C74E-9EDF-9E364EF2E3FC}"/>
              </a:ext>
            </a:extLst>
          </p:cNvPr>
          <p:cNvSpPr/>
          <p:nvPr/>
        </p:nvSpPr>
        <p:spPr>
          <a:xfrm>
            <a:off x="413796" y="3665605"/>
            <a:ext cx="159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S12-ST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9C3B5-E5A7-1040-A445-D3AC113B93AD}"/>
              </a:ext>
            </a:extLst>
          </p:cNvPr>
          <p:cNvSpPr/>
          <p:nvPr/>
        </p:nvSpPr>
        <p:spPr>
          <a:xfrm>
            <a:off x="2753767" y="3684143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ID Series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D851B-AF51-E94C-BCE0-211E414E0D94}"/>
              </a:ext>
            </a:extLst>
          </p:cNvPr>
          <p:cNvSpPr/>
          <p:nvPr/>
        </p:nvSpPr>
        <p:spPr>
          <a:xfrm>
            <a:off x="5127197" y="3665605"/>
            <a:ext cx="1183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STM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2053ED-156E-6242-9600-2A72CEFF8A4B}"/>
              </a:ext>
            </a:extLst>
          </p:cNvPr>
          <p:cNvSpPr/>
          <p:nvPr/>
        </p:nvSpPr>
        <p:spPr>
          <a:xfrm>
            <a:off x="7394330" y="3665605"/>
            <a:ext cx="121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RS </a:t>
            </a:r>
            <a:r>
              <a:rPr lang="fr-FR" b="1" dirty="0" err="1">
                <a:solidFill>
                  <a:srgbClr val="2C2728"/>
                </a:solidFill>
                <a:effectLst/>
                <a:latin typeface="Helvetica" pitchFamily="2" charset="0"/>
              </a:rPr>
              <a:t>Subs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7CF859-F384-FD48-9A9B-16A2A05943AE}"/>
              </a:ext>
            </a:extLst>
          </p:cNvPr>
          <p:cNvSpPr/>
          <p:nvPr/>
        </p:nvSpPr>
        <p:spPr>
          <a:xfrm>
            <a:off x="133791" y="4136085"/>
            <a:ext cx="21576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Designed</a:t>
            </a:r>
            <a:r>
              <a:rPr lang="fr-FR" sz="1200" dirty="0">
                <a:latin typeface="Helvetica" pitchFamily="2" charset="0"/>
              </a:rPr>
              <a:t> for stadium sound installations, NEXO has </a:t>
            </a:r>
            <a:r>
              <a:rPr lang="fr-FR" sz="1200" dirty="0" err="1">
                <a:latin typeface="Helvetica" pitchFamily="2" charset="0"/>
              </a:rPr>
              <a:t>created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dedicated</a:t>
            </a:r>
            <a:r>
              <a:rPr lang="fr-FR" sz="1200" dirty="0">
                <a:latin typeface="Helvetica" pitchFamily="2" charset="0"/>
              </a:rPr>
              <a:t> long-</a:t>
            </a:r>
            <a:r>
              <a:rPr lang="fr-FR" sz="1200" dirty="0" err="1">
                <a:latin typeface="Helvetica" pitchFamily="2" charset="0"/>
              </a:rPr>
              <a:t>throw</a:t>
            </a:r>
            <a:r>
              <a:rPr lang="fr-FR" sz="1200" dirty="0">
                <a:latin typeface="Helvetica" pitchFamily="2" charset="0"/>
              </a:rPr>
              <a:t> ST versions of </a:t>
            </a:r>
            <a:r>
              <a:rPr lang="fr-FR" sz="1200" dirty="0" err="1">
                <a:latin typeface="Helvetica" pitchFamily="2" charset="0"/>
              </a:rPr>
              <a:t>its</a:t>
            </a:r>
            <a:r>
              <a:rPr lang="fr-FR" sz="1200" dirty="0">
                <a:latin typeface="Helvetica" pitchFamily="2" charset="0"/>
              </a:rPr>
              <a:t> standard GEOS1210-30, delivering the </a:t>
            </a:r>
            <a:r>
              <a:rPr lang="fr-FR" sz="1200" dirty="0" err="1">
                <a:latin typeface="Helvetica" pitchFamily="2" charset="0"/>
              </a:rPr>
              <a:t>highest</a:t>
            </a:r>
            <a:r>
              <a:rPr lang="fr-FR" sz="1200" dirty="0">
                <a:latin typeface="Helvetica" pitchFamily="2" charset="0"/>
              </a:rPr>
              <a:t> audio </a:t>
            </a:r>
            <a:r>
              <a:rPr lang="fr-FR" sz="1200" dirty="0" err="1">
                <a:latin typeface="Helvetica" pitchFamily="2" charset="0"/>
              </a:rPr>
              <a:t>quality</a:t>
            </a:r>
            <a:r>
              <a:rPr lang="fr-FR" sz="1200" dirty="0">
                <a:latin typeface="Helvetica" pitchFamily="2" charset="0"/>
              </a:rPr>
              <a:t> standards. </a:t>
            </a:r>
          </a:p>
          <a:p>
            <a:endParaRPr lang="fr-FR" sz="1200" dirty="0">
              <a:latin typeface="Helvetica" pitchFamily="2" charset="0"/>
            </a:endParaRP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2078A1-93E4-2547-8967-685395B9B59A}"/>
              </a:ext>
            </a:extLst>
          </p:cNvPr>
          <p:cNvSpPr/>
          <p:nvPr/>
        </p:nvSpPr>
        <p:spPr>
          <a:xfrm>
            <a:off x="2395874" y="4136812"/>
            <a:ext cx="21424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NEXO’s</a:t>
            </a:r>
            <a:r>
              <a:rPr lang="fr-FR" sz="1200" dirty="0">
                <a:latin typeface="Helvetica" pitchFamily="2" charset="0"/>
              </a:rPr>
              <a:t> ultra-compact and </a:t>
            </a:r>
            <a:r>
              <a:rPr lang="fr-FR" sz="1200" dirty="0" err="1">
                <a:latin typeface="Helvetica" pitchFamily="2" charset="0"/>
              </a:rPr>
              <a:t>visually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unobtrusive</a:t>
            </a:r>
            <a:r>
              <a:rPr lang="fr-FR" sz="1200" dirty="0">
                <a:latin typeface="Helvetica" pitchFamily="2" charset="0"/>
              </a:rPr>
              <a:t> ID24 cabinets are </a:t>
            </a:r>
            <a:r>
              <a:rPr lang="fr-FR" sz="1200" dirty="0" err="1">
                <a:latin typeface="Helvetica" pitchFamily="2" charset="0"/>
              </a:rPr>
              <a:t>ideal</a:t>
            </a:r>
            <a:r>
              <a:rPr lang="fr-FR" sz="1200" dirty="0">
                <a:latin typeface="Helvetica" pitchFamily="2" charset="0"/>
              </a:rPr>
              <a:t> for use in VIP areas and </a:t>
            </a:r>
            <a:r>
              <a:rPr lang="fr-FR" sz="1200" dirty="0" err="1">
                <a:latin typeface="Helvetica" pitchFamily="2" charset="0"/>
              </a:rPr>
              <a:t>corporate</a:t>
            </a:r>
            <a:r>
              <a:rPr lang="fr-FR" sz="1200" dirty="0">
                <a:latin typeface="Helvetica" pitchFamily="2" charset="0"/>
              </a:rPr>
              <a:t> boxes. 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05392B-BE93-764E-9C0E-115A3644FFF7}"/>
              </a:ext>
            </a:extLst>
          </p:cNvPr>
          <p:cNvSpPr/>
          <p:nvPr/>
        </p:nvSpPr>
        <p:spPr>
          <a:xfrm>
            <a:off x="4642755" y="4136085"/>
            <a:ext cx="2285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Comprising</a:t>
            </a:r>
            <a:r>
              <a:rPr lang="fr-FR" sz="1200" dirty="0">
                <a:latin typeface="Helvetica" pitchFamily="2" charset="0"/>
              </a:rPr>
              <a:t> Main, Bass, </a:t>
            </a:r>
            <a:r>
              <a:rPr lang="fr-FR" sz="1200" dirty="0" err="1">
                <a:latin typeface="Helvetica" pitchFamily="2" charset="0"/>
              </a:rPr>
              <a:t>Sub</a:t>
            </a:r>
            <a:r>
              <a:rPr lang="fr-FR" sz="1200" dirty="0">
                <a:latin typeface="Helvetica" pitchFamily="2" charset="0"/>
              </a:rPr>
              <a:t> and Omni modules, STM combines with plug and </a:t>
            </a:r>
            <a:r>
              <a:rPr lang="fr-FR" sz="1200" dirty="0" err="1">
                <a:latin typeface="Helvetica" pitchFamily="2" charset="0"/>
              </a:rPr>
              <a:t>play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networkable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powering</a:t>
            </a:r>
            <a:r>
              <a:rPr lang="fr-FR" sz="1200" dirty="0">
                <a:latin typeface="Helvetica" pitchFamily="2" charset="0"/>
              </a:rPr>
              <a:t> solutions to </a:t>
            </a:r>
            <a:r>
              <a:rPr lang="fr-FR" sz="1200" dirty="0" err="1">
                <a:latin typeface="Helvetica" pitchFamily="2" charset="0"/>
              </a:rPr>
              <a:t>make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configuring</a:t>
            </a:r>
            <a:r>
              <a:rPr lang="fr-FR" sz="1200" dirty="0">
                <a:latin typeface="Helvetica" pitchFamily="2" charset="0"/>
              </a:rPr>
              <a:t> and </a:t>
            </a:r>
            <a:r>
              <a:rPr lang="fr-FR" sz="1200" dirty="0" err="1">
                <a:latin typeface="Helvetica" pitchFamily="2" charset="0"/>
              </a:rPr>
              <a:t>installing</a:t>
            </a:r>
            <a:r>
              <a:rPr lang="fr-FR" sz="1200" dirty="0">
                <a:latin typeface="Helvetica" pitchFamily="2" charset="0"/>
              </a:rPr>
              <a:t> the perfect sound system </a:t>
            </a:r>
            <a:r>
              <a:rPr lang="fr-FR" sz="1200" dirty="0" err="1">
                <a:latin typeface="Helvetica" pitchFamily="2" charset="0"/>
              </a:rPr>
              <a:t>easy</a:t>
            </a:r>
            <a:r>
              <a:rPr lang="fr-FR" sz="1200" dirty="0">
                <a:latin typeface="Helvetica" pitchFamily="2" charset="0"/>
              </a:rPr>
              <a:t> for sports </a:t>
            </a:r>
            <a:r>
              <a:rPr lang="fr-FR" sz="1200" dirty="0" err="1">
                <a:latin typeface="Helvetica" pitchFamily="2" charset="0"/>
              </a:rPr>
              <a:t>arena</a:t>
            </a:r>
            <a:r>
              <a:rPr lang="fr-FR" sz="1200" dirty="0">
                <a:latin typeface="Helvetica" pitchFamily="2" charset="0"/>
              </a:rPr>
              <a:t>.</a:t>
            </a:r>
          </a:p>
          <a:p>
            <a:endParaRPr lang="fr-FR" sz="1200" dirty="0">
              <a:latin typeface="Helvetica" pitchFamily="2" charset="0"/>
            </a:endParaRP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77AAD-26AA-D542-8C31-3488E865357D}"/>
              </a:ext>
            </a:extLst>
          </p:cNvPr>
          <p:cNvSpPr/>
          <p:nvPr/>
        </p:nvSpPr>
        <p:spPr>
          <a:xfrm>
            <a:off x="7049245" y="4102796"/>
            <a:ext cx="2094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Flown</a:t>
            </a:r>
            <a:r>
              <a:rPr lang="fr-FR" sz="1200" dirty="0">
                <a:latin typeface="Helvetica" pitchFamily="2" charset="0"/>
              </a:rPr>
              <a:t> in clusters with GEO S12s or </a:t>
            </a:r>
            <a:r>
              <a:rPr lang="fr-FR" sz="1200" dirty="0" err="1">
                <a:latin typeface="Helvetica" pitchFamily="2" charset="0"/>
              </a:rPr>
              <a:t>mounted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individually</a:t>
            </a:r>
            <a:r>
              <a:rPr lang="fr-FR" sz="1200" dirty="0">
                <a:latin typeface="Helvetica" pitchFamily="2" charset="0"/>
              </a:rPr>
              <a:t> in the roof, RS </a:t>
            </a:r>
            <a:r>
              <a:rPr lang="fr-FR" sz="1200" dirty="0" err="1">
                <a:latin typeface="Helvetica" pitchFamily="2" charset="0"/>
              </a:rPr>
              <a:t>subs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bring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stunning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low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frequency</a:t>
            </a:r>
            <a:r>
              <a:rPr lang="fr-FR" sz="1200" dirty="0">
                <a:latin typeface="Helvetica" pitchFamily="2" charset="0"/>
              </a:rPr>
              <a:t> performance to a stadium sound system. </a:t>
            </a:r>
          </a:p>
          <a:p>
            <a:endParaRPr lang="fr-FR" sz="1200" dirty="0">
              <a:latin typeface="Helvetica" pitchFamily="2" charset="0"/>
            </a:endParaRP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B45708-9F1E-FD42-A3ED-0AB67BF86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328" y="5089050"/>
            <a:ext cx="658842" cy="162925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A0848EC-427C-3742-A711-E796BD4A2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18" y="5345827"/>
            <a:ext cx="738986" cy="1297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F2C579-2418-D645-BF5C-B15BAA094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558" y="5608723"/>
            <a:ext cx="1978112" cy="8585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98F5ECB-D427-4EC4-A27F-55CE10A85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496286" y="5347193"/>
            <a:ext cx="170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Applications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3D206-B03D-7848-BA20-AC434D577D38}"/>
              </a:ext>
            </a:extLst>
          </p:cNvPr>
          <p:cNvSpPr txBox="1"/>
          <p:nvPr/>
        </p:nvSpPr>
        <p:spPr>
          <a:xfrm>
            <a:off x="2901827" y="1373928"/>
            <a:ext cx="3929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Helvetica" pitchFamily="2" charset="0"/>
              </a:rPr>
              <a:t>The system </a:t>
            </a:r>
            <a:r>
              <a:rPr lang="fr-FR" sz="800" dirty="0" err="1">
                <a:latin typeface="Helvetica" pitchFamily="2" charset="0"/>
              </a:rPr>
              <a:t>was</a:t>
            </a:r>
            <a:r>
              <a:rPr lang="fr-FR" sz="800" dirty="0">
                <a:latin typeface="Helvetica" pitchFamily="2" charset="0"/>
              </a:rPr>
              <a:t> </a:t>
            </a:r>
            <a:r>
              <a:rPr lang="fr-FR" sz="800" dirty="0" err="1">
                <a:latin typeface="Helvetica" pitchFamily="2" charset="0"/>
              </a:rPr>
              <a:t>designed</a:t>
            </a:r>
            <a:r>
              <a:rPr lang="fr-FR" sz="800" dirty="0">
                <a:latin typeface="Helvetica" pitchFamily="2" charset="0"/>
              </a:rPr>
              <a:t> </a:t>
            </a:r>
            <a:r>
              <a:rPr lang="fr-FR" sz="800" dirty="0" err="1">
                <a:latin typeface="Helvetica" pitchFamily="2" charset="0"/>
              </a:rPr>
              <a:t>using</a:t>
            </a:r>
            <a:r>
              <a:rPr lang="fr-FR" sz="800" dirty="0">
                <a:latin typeface="Helvetica" pitchFamily="2" charset="0"/>
              </a:rPr>
              <a:t> NEXO NS-1 </a:t>
            </a:r>
            <a:r>
              <a:rPr lang="fr-FR" sz="800" dirty="0" err="1">
                <a:latin typeface="Helvetica" pitchFamily="2" charset="0"/>
              </a:rPr>
              <a:t>modeling</a:t>
            </a:r>
            <a:r>
              <a:rPr lang="fr-FR" sz="800" dirty="0">
                <a:latin typeface="Helvetica" pitchFamily="2" charset="0"/>
              </a:rPr>
              <a:t> software </a:t>
            </a:r>
          </a:p>
          <a:p>
            <a:pPr algn="ctr"/>
            <a:r>
              <a:rPr lang="fr-FR" sz="800" dirty="0">
                <a:latin typeface="Helvetica" pitchFamily="2" charset="0"/>
              </a:rPr>
              <a:t>(Standard de Liège, </a:t>
            </a:r>
            <a:r>
              <a:rPr lang="fr-FR" sz="800" dirty="0" err="1">
                <a:latin typeface="Helvetica" pitchFamily="2" charset="0"/>
              </a:rPr>
              <a:t>Belgium</a:t>
            </a:r>
            <a:r>
              <a:rPr lang="fr-FR" sz="800" dirty="0">
                <a:latin typeface="Helvetica" pitchFamily="2" charset="0"/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33BE7E-58E6-EB40-A112-2599F5D0E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011" y="1781853"/>
            <a:ext cx="4527550" cy="45275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1D0C58-607C-413A-94F7-74BD65DDD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97551"/>
      </p:ext>
    </p:extLst>
  </p:cSld>
  <p:clrMapOvr>
    <a:masterClrMapping/>
  </p:clrMapOvr>
  <p:transition spd="med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523600" y="5347193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 Studies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F5D26-CE66-AD48-8640-E64ABAF41F53}"/>
              </a:ext>
            </a:extLst>
          </p:cNvPr>
          <p:cNvSpPr/>
          <p:nvPr/>
        </p:nvSpPr>
        <p:spPr>
          <a:xfrm>
            <a:off x="753533" y="5373311"/>
            <a:ext cx="40301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Stade de France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Almost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300 NEXO cabinets are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installed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in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our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local sports stadium, 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legendary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Stade de France! </a:t>
            </a:r>
          </a:p>
          <a:p>
            <a:pPr algn="ctr"/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94EA3-9B73-E240-B361-290E95816012}"/>
              </a:ext>
            </a:extLst>
          </p:cNvPr>
          <p:cNvSpPr/>
          <p:nvPr/>
        </p:nvSpPr>
        <p:spPr>
          <a:xfrm>
            <a:off x="5067086" y="5366767"/>
            <a:ext cx="39010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Helvetica" pitchFamily="2" charset="0"/>
              </a:rPr>
              <a:t>Perth Stadium, </a:t>
            </a:r>
            <a:r>
              <a:rPr lang="fr-FR" sz="1400" dirty="0" err="1">
                <a:latin typeface="Helvetica" pitchFamily="2" charset="0"/>
              </a:rPr>
              <a:t>Australia</a:t>
            </a:r>
            <a:endParaRPr lang="fr-FR" sz="1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Nearly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500 NEXO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loudspeaker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cabinets, line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array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and point-source, have been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installed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in 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prestigious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Optus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Stadium in Perth. A 3-year design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process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included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extensive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evaluation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of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loudspeaker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systems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.</a:t>
            </a:r>
            <a:endParaRPr lang="fr-FR" sz="14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040A23-29E3-1845-9950-7D5F8D51B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1" r="21210"/>
          <a:stretch/>
        </p:blipFill>
        <p:spPr>
          <a:xfrm>
            <a:off x="938623" y="1370669"/>
            <a:ext cx="3761851" cy="38225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BAB86A0-29BD-0A4F-BB14-40DADE4BF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7422"/>
          <a:stretch/>
        </p:blipFill>
        <p:spPr>
          <a:xfrm>
            <a:off x="5067086" y="1362195"/>
            <a:ext cx="3761851" cy="38225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6C1DFB-310B-4EB8-95BD-6FCF9A1A1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71112"/>
      </p:ext>
    </p:extLst>
  </p:cSld>
  <p:clrMapOvr>
    <a:masterClrMapping/>
  </p:clrMapOvr>
  <p:transition spd="med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6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B6A049-83AD-1743-940F-90B845D53811}"/>
              </a:ext>
            </a:extLst>
          </p:cNvPr>
          <p:cNvSpPr txBox="1"/>
          <p:nvPr/>
        </p:nvSpPr>
        <p:spPr>
          <a:xfrm>
            <a:off x="185195" y="711200"/>
            <a:ext cx="60212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perfect system</a:t>
            </a:r>
          </a:p>
          <a:p>
            <a:r>
              <a:rPr lang="fr-FR" sz="5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For every venue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281E6-0713-A942-9969-4FF1EA8034C5}"/>
              </a:ext>
            </a:extLst>
          </p:cNvPr>
          <p:cNvSpPr/>
          <p:nvPr/>
        </p:nvSpPr>
        <p:spPr>
          <a:xfrm>
            <a:off x="185195" y="2355714"/>
            <a:ext cx="87556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effectLst/>
                <a:latin typeface="Helvetica" pitchFamily="2" charset="0"/>
              </a:rPr>
              <a:t>From the ultra-compact ID Series to the mighty STM, NEXO loudspeaker systems provide designers and installers with the ultimate toolkit from which configure a high-performance sound reinforcement solution for applications of every size and scale. </a:t>
            </a:r>
            <a:r>
              <a:rPr lang="fr-FR" sz="1400" dirty="0">
                <a:latin typeface="Helvetica" pitchFamily="2" charset="0"/>
              </a:rPr>
              <a:t> All NEXO systems can be custom finished in any RAL paint colour. </a:t>
            </a:r>
          </a:p>
          <a:p>
            <a:pPr algn="just"/>
            <a:endParaRPr lang="fr-FR" sz="1400" dirty="0">
              <a:effectLst/>
              <a:latin typeface="Helvetica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5983D8-5060-D44C-988C-08F3456B3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2" t="5169" r="9426" b="3516"/>
          <a:stretch/>
        </p:blipFill>
        <p:spPr>
          <a:xfrm>
            <a:off x="574882" y="4125929"/>
            <a:ext cx="1943056" cy="25085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92F708-C6A7-B94C-8E40-7F5824D4DF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55" b="5581"/>
          <a:stretch/>
        </p:blipFill>
        <p:spPr>
          <a:xfrm>
            <a:off x="3806986" y="4143191"/>
            <a:ext cx="2051754" cy="24913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000F75-157A-8542-8603-4881DC5D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05" t="22655" r="33890" b="17116"/>
          <a:stretch/>
        </p:blipFill>
        <p:spPr>
          <a:xfrm>
            <a:off x="6903509" y="5274686"/>
            <a:ext cx="1808692" cy="13598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81D18F-FCED-5C42-A570-091D49417A34}"/>
              </a:ext>
            </a:extLst>
          </p:cNvPr>
          <p:cNvSpPr/>
          <p:nvPr/>
        </p:nvSpPr>
        <p:spPr>
          <a:xfrm>
            <a:off x="1143199" y="3726753"/>
            <a:ext cx="1427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GEO M10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1E69AC-EA98-C243-8DE4-23A30DC1AEBC}"/>
              </a:ext>
            </a:extLst>
          </p:cNvPr>
          <p:cNvSpPr/>
          <p:nvPr/>
        </p:nvSpPr>
        <p:spPr>
          <a:xfrm>
            <a:off x="4239659" y="3707839"/>
            <a:ext cx="1186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GEO M6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7A63C5-9BC4-C44C-BB97-B48642B77C30}"/>
              </a:ext>
            </a:extLst>
          </p:cNvPr>
          <p:cNvSpPr/>
          <p:nvPr/>
        </p:nvSpPr>
        <p:spPr>
          <a:xfrm>
            <a:off x="7094823" y="3737624"/>
            <a:ext cx="1389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ID Series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F211CB-6DD8-BC4A-B24F-3932871E0CC8}"/>
              </a:ext>
            </a:extLst>
          </p:cNvPr>
          <p:cNvSpPr/>
          <p:nvPr/>
        </p:nvSpPr>
        <p:spPr>
          <a:xfrm>
            <a:off x="3140065" y="3175786"/>
            <a:ext cx="338559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Compact Sound Systems</a:t>
            </a:r>
            <a:r>
              <a:rPr lang="fr-FR" sz="1900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sz="19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278D9BC-9518-491D-B27C-F2A88B78A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80603B-22AC-384F-A04D-F6D7F34EC297}"/>
              </a:ext>
            </a:extLst>
          </p:cNvPr>
          <p:cNvSpPr/>
          <p:nvPr/>
        </p:nvSpPr>
        <p:spPr>
          <a:xfrm>
            <a:off x="266701" y="1008971"/>
            <a:ext cx="1386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PS Series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D57F94-E929-224A-8D05-3DE8DB9F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4051" r="21528" b="2012"/>
          <a:stretch/>
        </p:blipFill>
        <p:spPr>
          <a:xfrm>
            <a:off x="2155652" y="1711629"/>
            <a:ext cx="1839844" cy="19272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B342D0-205E-E54E-B0EB-508F1A3D4747}"/>
              </a:ext>
            </a:extLst>
          </p:cNvPr>
          <p:cNvSpPr/>
          <p:nvPr/>
        </p:nvSpPr>
        <p:spPr>
          <a:xfrm>
            <a:off x="7676704" y="930290"/>
            <a:ext cx="806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STM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0206E00-CBBD-DB4E-82C5-71C43410C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125" y="5053312"/>
            <a:ext cx="3089793" cy="15863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484248-5E57-8F42-8914-2B0C45A28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206" y="917236"/>
            <a:ext cx="2101494" cy="28530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E6F99EF-2D6D-FE47-8091-C2D4973E1E45}"/>
              </a:ext>
            </a:extLst>
          </p:cNvPr>
          <p:cNvSpPr/>
          <p:nvPr/>
        </p:nvSpPr>
        <p:spPr>
          <a:xfrm>
            <a:off x="7647251" y="4045434"/>
            <a:ext cx="1386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latin typeface="Helvetica" pitchFamily="2" charset="0"/>
              </a:rPr>
              <a:t>Subs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A95F3B-C210-D54E-9F8A-52880B3E8F2C}"/>
              </a:ext>
            </a:extLst>
          </p:cNvPr>
          <p:cNvSpPr/>
          <p:nvPr/>
        </p:nvSpPr>
        <p:spPr>
          <a:xfrm>
            <a:off x="266701" y="4080629"/>
            <a:ext cx="1386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GEO S12</a:t>
            </a:r>
            <a:r>
              <a:rPr lang="fr-FR" dirty="0">
                <a:solidFill>
                  <a:srgbClr val="2C2728"/>
                </a:solidFill>
                <a:latin typeface="Helvetica" pitchFamily="2" charset="0"/>
              </a:rPr>
              <a:t> 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B3B81DE-79CD-5F48-B1C5-3A04EC336F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9" t="4814" r="7762" b="2037"/>
          <a:stretch/>
        </p:blipFill>
        <p:spPr>
          <a:xfrm>
            <a:off x="2326987" y="3898841"/>
            <a:ext cx="1978313" cy="264522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87B1086-4265-4447-A914-79BB4CA084A8}"/>
              </a:ext>
            </a:extLst>
          </p:cNvPr>
          <p:cNvCxnSpPr>
            <a:cxnSpLocks/>
          </p:cNvCxnSpPr>
          <p:nvPr/>
        </p:nvCxnSpPr>
        <p:spPr>
          <a:xfrm>
            <a:off x="4508500" y="1031536"/>
            <a:ext cx="0" cy="54807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D04DD7D-1B94-794A-AB92-3AC380F413A1}"/>
              </a:ext>
            </a:extLst>
          </p:cNvPr>
          <p:cNvCxnSpPr>
            <a:cxnSpLocks/>
          </p:cNvCxnSpPr>
          <p:nvPr/>
        </p:nvCxnSpPr>
        <p:spPr>
          <a:xfrm>
            <a:off x="429950" y="3771900"/>
            <a:ext cx="83203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22DBF27D-F936-A44B-83F6-34B0BE24871F}"/>
              </a:ext>
            </a:extLst>
          </p:cNvPr>
          <p:cNvSpPr txBox="1"/>
          <p:nvPr/>
        </p:nvSpPr>
        <p:spPr>
          <a:xfrm>
            <a:off x="266701" y="1450380"/>
            <a:ext cx="238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Helvetica" pitchFamily="2" charset="0"/>
              </a:rPr>
              <a:t>3 scalable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Helvetica" pitchFamily="2" charset="0"/>
              </a:rPr>
              <a:t>Can be easily configured for a variety of applications.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8F437FD-EF7D-854C-810D-02B547A11BA4}"/>
              </a:ext>
            </a:extLst>
          </p:cNvPr>
          <p:cNvSpPr txBox="1"/>
          <p:nvPr/>
        </p:nvSpPr>
        <p:spPr>
          <a:xfrm>
            <a:off x="6578600" y="1374772"/>
            <a:ext cx="2565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Helvetica" pitchFamily="2" charset="0"/>
              </a:rPr>
              <a:t>The </a:t>
            </a:r>
            <a:r>
              <a:rPr lang="fr-FR" sz="1400" dirty="0" err="1">
                <a:latin typeface="Helvetica" pitchFamily="2" charset="0"/>
              </a:rPr>
              <a:t>most</a:t>
            </a:r>
            <a:r>
              <a:rPr lang="fr-FR" sz="1400" dirty="0">
                <a:latin typeface="Helvetica" pitchFamily="2" charset="0"/>
              </a:rPr>
              <a:t> </a:t>
            </a:r>
            <a:r>
              <a:rPr lang="fr-FR" sz="1400" dirty="0" err="1">
                <a:latin typeface="Helvetica" pitchFamily="2" charset="0"/>
              </a:rPr>
              <a:t>powerful</a:t>
            </a:r>
            <a:r>
              <a:rPr lang="fr-FR" sz="1400" dirty="0">
                <a:latin typeface="Helvetica" pitchFamily="2" charset="0"/>
              </a:rPr>
              <a:t> of the NEXO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Helvetica" pitchFamily="2" charset="0"/>
              </a:rPr>
              <a:t>4 compact and </a:t>
            </a:r>
            <a:r>
              <a:rPr lang="fr-FR" sz="1400" dirty="0" err="1">
                <a:latin typeface="Helvetica" pitchFamily="2" charset="0"/>
              </a:rPr>
              <a:t>proportionally-sized</a:t>
            </a:r>
            <a:r>
              <a:rPr lang="fr-FR" sz="1400" dirty="0">
                <a:latin typeface="Helvetica" pitchFamily="2" charset="0"/>
              </a:rPr>
              <a:t> Main, Bass, </a:t>
            </a:r>
            <a:r>
              <a:rPr lang="fr-FR" sz="1400" dirty="0" err="1">
                <a:latin typeface="Helvetica" pitchFamily="2" charset="0"/>
              </a:rPr>
              <a:t>Sub</a:t>
            </a:r>
            <a:r>
              <a:rPr lang="fr-FR" sz="1400" dirty="0">
                <a:latin typeface="Helvetica" pitchFamily="2" charset="0"/>
              </a:rPr>
              <a:t> and Omni modules.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5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A0475F8-60D4-A64A-BCBD-F3481EB371E2}"/>
              </a:ext>
            </a:extLst>
          </p:cNvPr>
          <p:cNvSpPr txBox="1"/>
          <p:nvPr/>
        </p:nvSpPr>
        <p:spPr>
          <a:xfrm>
            <a:off x="245976" y="4500830"/>
            <a:ext cx="222324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Helvetica" pitchFamily="2" charset="0"/>
              </a:rPr>
              <a:t>Advanced vertical / horizontal array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Helvetica" pitchFamily="2" charset="0"/>
              </a:rPr>
              <a:t>Elegant sound reinforcement solutions for a variety of applications.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5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B8ED763-A4C6-B140-B84E-EB35EDB3060D}"/>
              </a:ext>
            </a:extLst>
          </p:cNvPr>
          <p:cNvSpPr txBox="1"/>
          <p:nvPr/>
        </p:nvSpPr>
        <p:spPr>
          <a:xfrm>
            <a:off x="7339300" y="4437187"/>
            <a:ext cx="18047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Helvetica" pitchFamily="2" charset="0"/>
              </a:rPr>
              <a:t>LS18 and RS </a:t>
            </a:r>
            <a:r>
              <a:rPr lang="fr-FR" sz="1400" dirty="0" err="1">
                <a:latin typeface="Helvetica" pitchFamily="2" charset="0"/>
              </a:rPr>
              <a:t>subs</a:t>
            </a:r>
            <a:r>
              <a:rPr lang="fr-FR" sz="1400" dirty="0">
                <a:latin typeface="Helvetica" pitchFamily="2" charset="0"/>
              </a:rPr>
              <a:t> : </a:t>
            </a:r>
            <a:r>
              <a:rPr lang="fr-FR" sz="1400" dirty="0" err="1">
                <a:latin typeface="Helvetica" pitchFamily="2" charset="0"/>
              </a:rPr>
              <a:t>designed</a:t>
            </a:r>
            <a:r>
              <a:rPr lang="fr-FR" sz="1400" dirty="0">
                <a:latin typeface="Helvetica" pitchFamily="2" charset="0"/>
              </a:rPr>
              <a:t> to </a:t>
            </a:r>
            <a:r>
              <a:rPr lang="fr-FR" sz="1400" dirty="0" err="1">
                <a:latin typeface="Helvetica" pitchFamily="2" charset="0"/>
              </a:rPr>
              <a:t>extend</a:t>
            </a:r>
            <a:r>
              <a:rPr lang="fr-FR" sz="1400" dirty="0">
                <a:latin typeface="Helvetica" pitchFamily="2" charset="0"/>
              </a:rPr>
              <a:t> </a:t>
            </a:r>
            <a:r>
              <a:rPr lang="fr-FR" sz="1400" dirty="0" err="1">
                <a:latin typeface="Helvetica" pitchFamily="2" charset="0"/>
              </a:rPr>
              <a:t>low-frequency</a:t>
            </a:r>
            <a:r>
              <a:rPr lang="fr-FR" sz="1400" dirty="0">
                <a:latin typeface="Helvetica" pitchFamily="2" charset="0"/>
              </a:rPr>
              <a:t> performance in </a:t>
            </a:r>
            <a:r>
              <a:rPr lang="fr-FR" sz="1400" dirty="0" err="1">
                <a:latin typeface="Helvetica" pitchFamily="2" charset="0"/>
              </a:rPr>
              <a:t>particular</a:t>
            </a:r>
            <a:r>
              <a:rPr lang="fr-FR" sz="1400" dirty="0">
                <a:latin typeface="Helvetica" pitchFamily="2" charset="0"/>
              </a:rPr>
              <a:t> applications.</a:t>
            </a:r>
            <a:r>
              <a:rPr lang="fr-FR" sz="1500" dirty="0"/>
              <a:t> 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D34CC3C-0FB3-454D-A1C9-E1405AC20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C105D61-2D58-9D44-9EAB-1FA0ACFB04C4}"/>
              </a:ext>
            </a:extLst>
          </p:cNvPr>
          <p:cNvSpPr txBox="1"/>
          <p:nvPr/>
        </p:nvSpPr>
        <p:spPr>
          <a:xfrm>
            <a:off x="185195" y="711200"/>
            <a:ext cx="63802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Power &amp; </a:t>
            </a:r>
            <a:r>
              <a:rPr lang="fr-FR" sz="5000" b="1" dirty="0" err="1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Processing</a:t>
            </a:r>
            <a:endParaRPr lang="fr-FR" sz="5000" b="1" dirty="0">
              <a:solidFill>
                <a:srgbClr val="C2D4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DD3083-8796-0647-AC81-81799157A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510" y="4660384"/>
            <a:ext cx="3829490" cy="20502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493640-8DEC-E246-8F60-773B780A7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133" y="2510147"/>
            <a:ext cx="4269867" cy="19159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EFF0BB-7495-5446-829C-CF0D853E90DF}"/>
              </a:ext>
            </a:extLst>
          </p:cNvPr>
          <p:cNvSpPr/>
          <p:nvPr/>
        </p:nvSpPr>
        <p:spPr>
          <a:xfrm>
            <a:off x="358139" y="2605780"/>
            <a:ext cx="1760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DTD/DTDAMP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4E50BF-0B48-EF4E-A87E-64B4473321B8}"/>
              </a:ext>
            </a:extLst>
          </p:cNvPr>
          <p:cNvSpPr/>
          <p:nvPr/>
        </p:nvSpPr>
        <p:spPr>
          <a:xfrm>
            <a:off x="358140" y="5069697"/>
            <a:ext cx="1760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NXAMP</a:t>
            </a:r>
            <a:r>
              <a:rPr lang="fr-FR" sz="1100" b="1" dirty="0">
                <a:latin typeface="Helvetica" pitchFamily="2" charset="0"/>
              </a:rPr>
              <a:t>MK2</a:t>
            </a:r>
            <a:endParaRPr lang="fr-FR" sz="11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4E0FA8-23C9-2142-8FA6-DE2DC20B51D3}"/>
              </a:ext>
            </a:extLst>
          </p:cNvPr>
          <p:cNvSpPr/>
          <p:nvPr/>
        </p:nvSpPr>
        <p:spPr>
          <a:xfrm>
            <a:off x="625715" y="5475602"/>
            <a:ext cx="4322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4 x 1300 Watts and 4 x 2500 Watts versions.</a:t>
            </a:r>
          </a:p>
          <a:p>
            <a:endParaRPr lang="fr-FR" sz="1400" dirty="0">
              <a:solidFill>
                <a:srgbClr val="2C2728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Perfect, light weight, ‘Plug &amp; Play’ power and control solution for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larger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NEXO loudspeaker systems. 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99E0D9-435E-144C-B905-D360D2D81084}"/>
              </a:ext>
            </a:extLst>
          </p:cNvPr>
          <p:cNvSpPr/>
          <p:nvPr/>
        </p:nvSpPr>
        <p:spPr>
          <a:xfrm>
            <a:off x="1335016" y="3080743"/>
            <a:ext cx="3612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4 x 700 Watts and 4 x 1300 Watts.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Ideal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for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powering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fixed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installations of NEXO ID and PS Series systems.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6227A0-E850-9346-A149-5F65BB11F8F1}"/>
              </a:ext>
            </a:extLst>
          </p:cNvPr>
          <p:cNvSpPr/>
          <p:nvPr/>
        </p:nvSpPr>
        <p:spPr>
          <a:xfrm>
            <a:off x="358139" y="3106923"/>
            <a:ext cx="982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DTDAMP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F4B22C-60BB-4746-A852-D81B2E31A3BA}"/>
              </a:ext>
            </a:extLst>
          </p:cNvPr>
          <p:cNvSpPr/>
          <p:nvPr/>
        </p:nvSpPr>
        <p:spPr>
          <a:xfrm>
            <a:off x="235010" y="1619359"/>
            <a:ext cx="86739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Helvetica" pitchFamily="2" charset="0"/>
              </a:rPr>
              <a:t>NEXO’s</a:t>
            </a:r>
            <a:r>
              <a:rPr lang="fr-FR" sz="1400" dirty="0">
                <a:latin typeface="Helvetica" pitchFamily="2" charset="0"/>
              </a:rPr>
              <a:t> range of </a:t>
            </a:r>
            <a:r>
              <a:rPr lang="fr-FR" sz="1400" dirty="0" err="1">
                <a:latin typeface="Helvetica" pitchFamily="2" charset="0"/>
              </a:rPr>
              <a:t>powered</a:t>
            </a:r>
            <a:r>
              <a:rPr lang="fr-FR" sz="1400" dirty="0">
                <a:latin typeface="Helvetica" pitchFamily="2" charset="0"/>
              </a:rPr>
              <a:t> </a:t>
            </a:r>
            <a:r>
              <a:rPr lang="fr-FR" sz="1400" dirty="0" err="1">
                <a:latin typeface="Helvetica" pitchFamily="2" charset="0"/>
              </a:rPr>
              <a:t>controllers</a:t>
            </a:r>
            <a:r>
              <a:rPr lang="fr-FR" sz="1400" dirty="0">
                <a:latin typeface="Helvetica" pitchFamily="2" charset="0"/>
              </a:rPr>
              <a:t> combines high performance, 4-channel amplification with </a:t>
            </a:r>
            <a:r>
              <a:rPr lang="fr-FR" sz="1400" dirty="0" err="1">
                <a:latin typeface="Helvetica" pitchFamily="2" charset="0"/>
              </a:rPr>
              <a:t>advanced</a:t>
            </a:r>
            <a:r>
              <a:rPr lang="fr-FR" sz="1400" dirty="0">
                <a:latin typeface="Helvetica" pitchFamily="2" charset="0"/>
              </a:rPr>
              <a:t>, </a:t>
            </a:r>
            <a:r>
              <a:rPr lang="fr-FR" sz="1400" dirty="0" err="1">
                <a:latin typeface="Helvetica" pitchFamily="2" charset="0"/>
              </a:rPr>
              <a:t>preset</a:t>
            </a:r>
            <a:r>
              <a:rPr lang="fr-FR" sz="1400" dirty="0">
                <a:latin typeface="Helvetica" pitchFamily="2" charset="0"/>
              </a:rPr>
              <a:t> DSP control to provide compact, elegant and </a:t>
            </a:r>
            <a:r>
              <a:rPr lang="fr-FR" sz="1400" dirty="0" err="1">
                <a:latin typeface="Helvetica" pitchFamily="2" charset="0"/>
              </a:rPr>
              <a:t>easy</a:t>
            </a:r>
            <a:r>
              <a:rPr lang="fr-FR" sz="1400" dirty="0">
                <a:latin typeface="Helvetica" pitchFamily="2" charset="0"/>
              </a:rPr>
              <a:t>-to-configure power solutions for NEXO installations.</a:t>
            </a:r>
            <a:r>
              <a:rPr lang="fr-FR" dirty="0"/>
              <a:t>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BB4472-93E9-BC45-862E-4BA7A0E8AC5B}"/>
              </a:ext>
            </a:extLst>
          </p:cNvPr>
          <p:cNvSpPr/>
          <p:nvPr/>
        </p:nvSpPr>
        <p:spPr>
          <a:xfrm>
            <a:off x="358138" y="3907066"/>
            <a:ext cx="982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DTD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C78938-AE92-3C4F-B5F6-E42229D0FD0C}"/>
              </a:ext>
            </a:extLst>
          </p:cNvPr>
          <p:cNvSpPr/>
          <p:nvPr/>
        </p:nvSpPr>
        <p:spPr>
          <a:xfrm>
            <a:off x="1335015" y="3887091"/>
            <a:ext cx="38627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Delivers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advanced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speaker control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processing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taken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from the NEXO NXAMP.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Sophisticated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control over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crossover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, EQ and time-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alignment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</a:t>
            </a:r>
            <a:r>
              <a:rPr lang="fr-FR" sz="1400" dirty="0" err="1">
                <a:solidFill>
                  <a:srgbClr val="2C2728"/>
                </a:solidFill>
                <a:latin typeface="Helvetica" pitchFamily="2" charset="0"/>
              </a:rPr>
              <a:t>along</a:t>
            </a:r>
            <a:r>
              <a:rPr lang="fr-FR" sz="1400" dirty="0">
                <a:solidFill>
                  <a:srgbClr val="2C2728"/>
                </a:solidFill>
                <a:latin typeface="Helvetica" pitchFamily="2" charset="0"/>
              </a:rPr>
              <a:t> with speaker protection.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20FD34-9C74-47D8-BA15-F7A67867B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FF849A-D946-D441-BFA1-D80490BE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00"/>
            <a:ext cx="9144000" cy="2184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04564C-E171-A44C-929A-2F81E5F2A502}"/>
              </a:ext>
            </a:extLst>
          </p:cNvPr>
          <p:cNvSpPr txBox="1"/>
          <p:nvPr/>
        </p:nvSpPr>
        <p:spPr>
          <a:xfrm>
            <a:off x="413795" y="2033826"/>
            <a:ext cx="24016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Theatres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99DFB2-FC09-4C4F-BC9E-9C3FA6CB695F}"/>
              </a:ext>
            </a:extLst>
          </p:cNvPr>
          <p:cNvSpPr txBox="1"/>
          <p:nvPr/>
        </p:nvSpPr>
        <p:spPr>
          <a:xfrm>
            <a:off x="413795" y="3045939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Dramatic sound for every seat in the house</a:t>
            </a:r>
            <a:endParaRPr lang="fr-FR" sz="5000" b="1" dirty="0">
              <a:solidFill>
                <a:srgbClr val="C2D4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A31DAD-10CB-D94E-963B-84D3CCB92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93" y="5700469"/>
            <a:ext cx="1416944" cy="95671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9671C9-46DC-5647-A92F-EFA51901D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459" y="5450840"/>
            <a:ext cx="1862991" cy="116436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4DFC57C-D6B7-2C4D-8031-9547A6F68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230" y="5378309"/>
            <a:ext cx="1745911" cy="130943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40793F2-BD23-A942-9F63-9B40F9DA3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1888" y="5167098"/>
            <a:ext cx="2302112" cy="15359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29614D5-DF68-C74E-9EDF-9E364EF2E3FC}"/>
              </a:ext>
            </a:extLst>
          </p:cNvPr>
          <p:cNvSpPr/>
          <p:nvPr/>
        </p:nvSpPr>
        <p:spPr>
          <a:xfrm>
            <a:off x="413796" y="3665605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pitchFamily="2" charset="0"/>
              </a:rPr>
              <a:t>ID Series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9C3B5-E5A7-1040-A445-D3AC113B93AD}"/>
              </a:ext>
            </a:extLst>
          </p:cNvPr>
          <p:cNvSpPr/>
          <p:nvPr/>
        </p:nvSpPr>
        <p:spPr>
          <a:xfrm>
            <a:off x="2680865" y="3737957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M6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D851B-AF51-E94C-BCE0-211E414E0D94}"/>
              </a:ext>
            </a:extLst>
          </p:cNvPr>
          <p:cNvSpPr/>
          <p:nvPr/>
        </p:nvSpPr>
        <p:spPr>
          <a:xfrm>
            <a:off x="4947934" y="3737230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M10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2053ED-156E-6242-9600-2A72CEFF8A4B}"/>
              </a:ext>
            </a:extLst>
          </p:cNvPr>
          <p:cNvSpPr/>
          <p:nvPr/>
        </p:nvSpPr>
        <p:spPr>
          <a:xfrm>
            <a:off x="7624500" y="3762125"/>
            <a:ext cx="736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STM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7CF859-F384-FD48-9A9B-16A2A05943AE}"/>
              </a:ext>
            </a:extLst>
          </p:cNvPr>
          <p:cNvSpPr/>
          <p:nvPr/>
        </p:nvSpPr>
        <p:spPr>
          <a:xfrm>
            <a:off x="155752" y="4106562"/>
            <a:ext cx="1990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Ultra-compact speaker. Perfect for ‘</a:t>
            </a:r>
            <a:r>
              <a:rPr lang="fr-FR" sz="1200" dirty="0" err="1">
                <a:latin typeface="Helvetica" pitchFamily="2" charset="0"/>
              </a:rPr>
              <a:t>beaming</a:t>
            </a:r>
            <a:r>
              <a:rPr lang="fr-FR" sz="1200" dirty="0">
                <a:latin typeface="Helvetica" pitchFamily="2" charset="0"/>
              </a:rPr>
              <a:t>’ sound </a:t>
            </a:r>
            <a:r>
              <a:rPr lang="fr-FR" sz="1200" dirty="0" err="1">
                <a:latin typeface="Helvetica" pitchFamily="2" charset="0"/>
              </a:rPr>
              <a:t>into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tricky</a:t>
            </a:r>
            <a:r>
              <a:rPr lang="fr-FR" sz="1200" dirty="0">
                <a:latin typeface="Helvetica" pitchFamily="2" charset="0"/>
              </a:rPr>
              <a:t> places </a:t>
            </a:r>
            <a:r>
              <a:rPr lang="fr-FR" sz="1200" dirty="0" err="1">
                <a:latin typeface="Helvetica" pitchFamily="2" charset="0"/>
              </a:rPr>
              <a:t>like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under</a:t>
            </a:r>
            <a:r>
              <a:rPr lang="fr-FR" sz="1200" dirty="0">
                <a:latin typeface="Helvetica" pitchFamily="2" charset="0"/>
              </a:rPr>
              <a:t> balconies. </a:t>
            </a:r>
          </a:p>
          <a:p>
            <a:r>
              <a:rPr lang="fr-FR" sz="1200" dirty="0" err="1">
                <a:latin typeface="Helvetica" pitchFamily="2" charset="0"/>
              </a:rPr>
              <a:t>Also</a:t>
            </a:r>
            <a:r>
              <a:rPr lang="fr-FR" sz="1200" dirty="0">
                <a:latin typeface="Helvetica" pitchFamily="2" charset="0"/>
              </a:rPr>
              <a:t> perfect as a stage front-</a:t>
            </a:r>
            <a:r>
              <a:rPr lang="fr-FR" sz="1200" dirty="0" err="1">
                <a:latin typeface="Helvetica" pitchFamily="2" charset="0"/>
              </a:rPr>
              <a:t>fill</a:t>
            </a:r>
            <a:r>
              <a:rPr lang="fr-FR" sz="1200" dirty="0">
                <a:latin typeface="Helvetica" pitchFamily="2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2078A1-93E4-2547-8967-685395B9B59A}"/>
              </a:ext>
            </a:extLst>
          </p:cNvPr>
          <p:cNvSpPr/>
          <p:nvPr/>
        </p:nvSpPr>
        <p:spPr>
          <a:xfrm>
            <a:off x="2330535" y="4107289"/>
            <a:ext cx="1990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Powerful, compact and light in weight, GEO M6 delivers uncompromised full-range sound and consistent audience coverage.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05392B-BE93-764E-9C0E-115A3644FFF7}"/>
              </a:ext>
            </a:extLst>
          </p:cNvPr>
          <p:cNvSpPr/>
          <p:nvPr/>
        </p:nvSpPr>
        <p:spPr>
          <a:xfrm>
            <a:off x="4692467" y="4106562"/>
            <a:ext cx="199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Great </a:t>
            </a:r>
            <a:r>
              <a:rPr lang="fr-FR" sz="1200" dirty="0" err="1">
                <a:latin typeface="Helvetica" pitchFamily="2" charset="0"/>
              </a:rPr>
              <a:t>choice</a:t>
            </a:r>
            <a:r>
              <a:rPr lang="fr-FR" sz="1200" dirty="0">
                <a:latin typeface="Helvetica" pitchFamily="2" charset="0"/>
              </a:rPr>
              <a:t> for </a:t>
            </a:r>
            <a:r>
              <a:rPr lang="fr-FR" sz="1200" dirty="0" err="1">
                <a:latin typeface="Helvetica" pitchFamily="2" charset="0"/>
              </a:rPr>
              <a:t>theatres</a:t>
            </a:r>
            <a:r>
              <a:rPr lang="fr-FR" sz="1200" dirty="0">
                <a:latin typeface="Helvetica" pitchFamily="2" charset="0"/>
              </a:rPr>
              <a:t> and </a:t>
            </a:r>
            <a:r>
              <a:rPr lang="fr-FR" sz="1200" dirty="0" err="1">
                <a:latin typeface="Helvetica" pitchFamily="2" charset="0"/>
              </a:rPr>
              <a:t>conference</a:t>
            </a:r>
            <a:r>
              <a:rPr lang="fr-FR" sz="1200" dirty="0">
                <a:latin typeface="Helvetica" pitchFamily="2" charset="0"/>
              </a:rPr>
              <a:t> halls in </a:t>
            </a:r>
            <a:r>
              <a:rPr lang="fr-FR" sz="1200" dirty="0" err="1">
                <a:latin typeface="Helvetica" pitchFamily="2" charset="0"/>
              </a:rPr>
              <a:t>both</a:t>
            </a:r>
            <a:r>
              <a:rPr lang="fr-FR" sz="1200" dirty="0">
                <a:latin typeface="Helvetica" pitchFamily="2" charset="0"/>
              </a:rPr>
              <a:t> mobile and </a:t>
            </a:r>
            <a:r>
              <a:rPr lang="fr-FR" sz="1200" dirty="0" err="1">
                <a:latin typeface="Helvetica" pitchFamily="2" charset="0"/>
              </a:rPr>
              <a:t>fixed</a:t>
            </a:r>
            <a:r>
              <a:rPr lang="fr-FR" sz="1200" dirty="0">
                <a:latin typeface="Helvetica" pitchFamily="2" charset="0"/>
              </a:rPr>
              <a:t> installations.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77AAD-26AA-D542-8C31-3488E865357D}"/>
              </a:ext>
            </a:extLst>
          </p:cNvPr>
          <p:cNvSpPr/>
          <p:nvPr/>
        </p:nvSpPr>
        <p:spPr>
          <a:xfrm>
            <a:off x="7054399" y="4103655"/>
            <a:ext cx="19907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Thanks</a:t>
            </a:r>
            <a:r>
              <a:rPr lang="fr-FR" sz="1200" dirty="0">
                <a:latin typeface="Helvetica" pitchFamily="2" charset="0"/>
              </a:rPr>
              <a:t> to </a:t>
            </a:r>
            <a:r>
              <a:rPr lang="fr-FR" sz="1200" dirty="0" err="1">
                <a:latin typeface="Helvetica" pitchFamily="2" charset="0"/>
              </a:rPr>
              <a:t>its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modularity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philosophy</a:t>
            </a:r>
            <a:r>
              <a:rPr lang="fr-FR" sz="1200" dirty="0">
                <a:latin typeface="Helvetica" pitchFamily="2" charset="0"/>
              </a:rPr>
              <a:t>, STM </a:t>
            </a:r>
            <a:r>
              <a:rPr lang="fr-FR" sz="1200" dirty="0" err="1">
                <a:latin typeface="Helvetica" pitchFamily="2" charset="0"/>
              </a:rPr>
              <a:t>makes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it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easy</a:t>
            </a:r>
            <a:r>
              <a:rPr lang="fr-FR" sz="1200" dirty="0">
                <a:latin typeface="Helvetica" pitchFamily="2" charset="0"/>
              </a:rPr>
              <a:t> to configure and </a:t>
            </a:r>
            <a:r>
              <a:rPr lang="fr-FR" sz="1200" dirty="0" err="1">
                <a:latin typeface="Helvetica" pitchFamily="2" charset="0"/>
              </a:rPr>
              <a:t>fly</a:t>
            </a:r>
            <a:r>
              <a:rPr lang="fr-FR" sz="1200" dirty="0">
                <a:latin typeface="Helvetica" pitchFamily="2" charset="0"/>
              </a:rPr>
              <a:t> the perfect sound system for </a:t>
            </a:r>
            <a:r>
              <a:rPr lang="fr-FR" sz="1200" dirty="0" err="1">
                <a:latin typeface="Helvetica" pitchFamily="2" charset="0"/>
              </a:rPr>
              <a:t>any</a:t>
            </a:r>
            <a:r>
              <a:rPr lang="fr-FR" sz="1200" dirty="0">
                <a:latin typeface="Helvetica" pitchFamily="2" charset="0"/>
              </a:rPr>
              <a:t> type and size of </a:t>
            </a:r>
            <a:r>
              <a:rPr lang="fr-FR" sz="1200" dirty="0" err="1">
                <a:latin typeface="Helvetica" pitchFamily="2" charset="0"/>
              </a:rPr>
              <a:t>theatre</a:t>
            </a:r>
            <a:r>
              <a:rPr lang="fr-FR" sz="1200" dirty="0">
                <a:latin typeface="Helvetica" pitchFamily="2" charset="0"/>
              </a:rPr>
              <a:t>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D7F0AFC-D740-4C74-A541-F2E82C3C06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FC31B7-B276-8746-AAFB-85EA4097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02" y="1256881"/>
            <a:ext cx="4505789" cy="50494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32F96A-D789-7844-9378-415CA455A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36764" y="2215211"/>
            <a:ext cx="4806831" cy="36076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496286" y="5347193"/>
            <a:ext cx="170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Applications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3D206-B03D-7848-BA20-AC434D577D38}"/>
              </a:ext>
            </a:extLst>
          </p:cNvPr>
          <p:cNvSpPr txBox="1"/>
          <p:nvPr/>
        </p:nvSpPr>
        <p:spPr>
          <a:xfrm>
            <a:off x="6954580" y="1256882"/>
            <a:ext cx="2389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>
                <a:latin typeface="Helvetica" pitchFamily="2" charset="0"/>
              </a:rPr>
              <a:t>Theatre</a:t>
            </a:r>
            <a:r>
              <a:rPr lang="fr-FR" sz="800" dirty="0">
                <a:latin typeface="Helvetica" pitchFamily="2" charset="0"/>
              </a:rPr>
              <a:t> top </a:t>
            </a:r>
            <a:r>
              <a:rPr lang="fr-FR" sz="800" dirty="0" err="1">
                <a:latin typeface="Helvetica" pitchFamily="2" charset="0"/>
              </a:rPr>
              <a:t>view</a:t>
            </a:r>
            <a:endParaRPr lang="fr-FR" sz="800" dirty="0">
              <a:latin typeface="Helvetica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B25D27-9DB2-4127-AA1C-EBD9D0359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7641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EF4403-946F-D746-A707-3F767DE8C2D7}"/>
              </a:ext>
            </a:extLst>
          </p:cNvPr>
          <p:cNvSpPr/>
          <p:nvPr/>
        </p:nvSpPr>
        <p:spPr>
          <a:xfrm>
            <a:off x="126575" y="997779"/>
            <a:ext cx="461666" cy="5487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AE6872-F513-4C49-9DEA-98E460634E15}"/>
              </a:ext>
            </a:extLst>
          </p:cNvPr>
          <p:cNvSpPr txBox="1"/>
          <p:nvPr/>
        </p:nvSpPr>
        <p:spPr>
          <a:xfrm rot="16200000">
            <a:off x="-523600" y="5347193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 Studies</a:t>
            </a:r>
            <a:endParaRPr lang="fr-FR" sz="5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74ABBF5-0403-7541-A3BC-0DD79D421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66"/>
          <a:stretch/>
        </p:blipFill>
        <p:spPr>
          <a:xfrm>
            <a:off x="5067087" y="1422294"/>
            <a:ext cx="3586731" cy="38719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9F5D26-CE66-AD48-8640-E64ABAF41F53}"/>
              </a:ext>
            </a:extLst>
          </p:cNvPr>
          <p:cNvSpPr/>
          <p:nvPr/>
        </p:nvSpPr>
        <p:spPr>
          <a:xfrm>
            <a:off x="948267" y="5373311"/>
            <a:ext cx="3652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atin typeface="Helvetica" pitchFamily="2" charset="0"/>
              </a:rPr>
              <a:t>Westa</a:t>
            </a:r>
            <a:r>
              <a:rPr lang="fr-FR" sz="1400" dirty="0">
                <a:latin typeface="Helvetica" pitchFamily="2" charset="0"/>
              </a:rPr>
              <a:t> Kawagoe Arts Centre, </a:t>
            </a:r>
            <a:r>
              <a:rPr lang="fr-FR" sz="1400" dirty="0" err="1">
                <a:latin typeface="Helvetica" pitchFamily="2" charset="0"/>
              </a:rPr>
              <a:t>Japan</a:t>
            </a:r>
            <a:endParaRPr lang="fr-FR" sz="1400" dirty="0">
              <a:latin typeface="Helvetica" pitchFamily="2" charset="0"/>
            </a:endParaRP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Main system uses GEO S12.</a:t>
            </a: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STM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used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for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moveable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stage speakers.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94EA3-9B73-E240-B361-290E95816012}"/>
              </a:ext>
            </a:extLst>
          </p:cNvPr>
          <p:cNvSpPr/>
          <p:nvPr/>
        </p:nvSpPr>
        <p:spPr>
          <a:xfrm>
            <a:off x="5067086" y="5366767"/>
            <a:ext cx="3586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atin typeface="Helvetica" pitchFamily="2" charset="0"/>
              </a:rPr>
              <a:t>Stasgenhoorzaal</a:t>
            </a:r>
            <a:r>
              <a:rPr lang="fr-FR" sz="1400" dirty="0">
                <a:latin typeface="Helvetica" pitchFamily="2" charset="0"/>
              </a:rPr>
              <a:t>, Holland</a:t>
            </a:r>
          </a:p>
          <a:p>
            <a:pPr algn="ctr"/>
            <a:endParaRPr lang="fr-FR" sz="400" dirty="0">
              <a:latin typeface="Helvetica" pitchFamily="2" charset="0"/>
            </a:endParaRP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L/R olive green GEO M6 arrays combine with a centre GEO M6 cluster.</a:t>
            </a:r>
          </a:p>
          <a:p>
            <a:endParaRPr lang="fr-FR" sz="1400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3C0E66-E325-5141-A6B7-B859B9F415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31" r="18606"/>
          <a:stretch/>
        </p:blipFill>
        <p:spPr>
          <a:xfrm>
            <a:off x="985268" y="1317525"/>
            <a:ext cx="3586732" cy="38895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8AFB91-2C95-47FD-AFD0-5D01575C4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044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04971CA-8C9F-6841-AE86-2D0216619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1" b="11011"/>
          <a:stretch/>
        </p:blipFill>
        <p:spPr>
          <a:xfrm>
            <a:off x="0" y="712479"/>
            <a:ext cx="9137977" cy="21672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AB995D-5A59-8F44-AC5B-F502BB3E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04564C-E171-A44C-929A-2F81E5F2A502}"/>
              </a:ext>
            </a:extLst>
          </p:cNvPr>
          <p:cNvSpPr txBox="1"/>
          <p:nvPr/>
        </p:nvSpPr>
        <p:spPr>
          <a:xfrm>
            <a:off x="555655" y="2038634"/>
            <a:ext cx="16097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Clubs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99DFB2-FC09-4C4F-BC9E-9C3FA6CB695F}"/>
              </a:ext>
            </a:extLst>
          </p:cNvPr>
          <p:cNvSpPr txBox="1"/>
          <p:nvPr/>
        </p:nvSpPr>
        <p:spPr>
          <a:xfrm>
            <a:off x="413795" y="3045939"/>
            <a:ext cx="359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2D4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Thrilling the dancefloor</a:t>
            </a:r>
            <a:endParaRPr lang="fr-FR" sz="5000" b="1" dirty="0">
              <a:solidFill>
                <a:srgbClr val="C2D4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40793F2-BD23-A942-9F63-9B40F9DA3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661" y="5139969"/>
            <a:ext cx="2302112" cy="15359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29614D5-DF68-C74E-9EDF-9E364EF2E3FC}"/>
              </a:ext>
            </a:extLst>
          </p:cNvPr>
          <p:cNvSpPr/>
          <p:nvPr/>
        </p:nvSpPr>
        <p:spPr>
          <a:xfrm>
            <a:off x="413796" y="3665605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effectLst/>
                <a:latin typeface="Helvetica" pitchFamily="2" charset="0"/>
              </a:rPr>
              <a:t>GEO S12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9C3B5-E5A7-1040-A445-D3AC113B93AD}"/>
              </a:ext>
            </a:extLst>
          </p:cNvPr>
          <p:cNvSpPr/>
          <p:nvPr/>
        </p:nvSpPr>
        <p:spPr>
          <a:xfrm>
            <a:off x="2680865" y="3737957"/>
            <a:ext cx="129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PS Series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D851B-AF51-E94C-BCE0-211E414E0D94}"/>
              </a:ext>
            </a:extLst>
          </p:cNvPr>
          <p:cNvSpPr/>
          <p:nvPr/>
        </p:nvSpPr>
        <p:spPr>
          <a:xfrm>
            <a:off x="5242818" y="3737230"/>
            <a:ext cx="707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STM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2053ED-156E-6242-9600-2A72CEFF8A4B}"/>
              </a:ext>
            </a:extLst>
          </p:cNvPr>
          <p:cNvSpPr/>
          <p:nvPr/>
        </p:nvSpPr>
        <p:spPr>
          <a:xfrm>
            <a:off x="7624500" y="3762125"/>
            <a:ext cx="736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C2728"/>
                </a:solidFill>
                <a:latin typeface="Helvetica" pitchFamily="2" charset="0"/>
              </a:rPr>
              <a:t>LS18</a:t>
            </a:r>
            <a:endParaRPr lang="fr-FR" dirty="0">
              <a:solidFill>
                <a:srgbClr val="2C2728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7CF859-F384-FD48-9A9B-16A2A05943AE}"/>
              </a:ext>
            </a:extLst>
          </p:cNvPr>
          <p:cNvSpPr/>
          <p:nvPr/>
        </p:nvSpPr>
        <p:spPr>
          <a:xfrm>
            <a:off x="169333" y="4106562"/>
            <a:ext cx="189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Helvetica" pitchFamily="2" charset="0"/>
              </a:rPr>
              <a:t>From</a:t>
            </a:r>
            <a:r>
              <a:rPr lang="fr-FR" sz="1200" dirty="0">
                <a:latin typeface="Helvetica" pitchFamily="2" charset="0"/>
              </a:rPr>
              <a:t> mobile DJ to </a:t>
            </a:r>
            <a:r>
              <a:rPr lang="fr-FR" sz="1200" dirty="0" err="1">
                <a:latin typeface="Helvetica" pitchFamily="2" charset="0"/>
              </a:rPr>
              <a:t>fixed</a:t>
            </a:r>
            <a:r>
              <a:rPr lang="fr-FR" sz="1200" dirty="0">
                <a:latin typeface="Helvetica" pitchFamily="2" charset="0"/>
              </a:rPr>
              <a:t> installations, NEXO GEO S12 </a:t>
            </a:r>
            <a:r>
              <a:rPr lang="fr-FR" sz="1200" dirty="0" err="1">
                <a:latin typeface="Helvetica" pitchFamily="2" charset="0"/>
              </a:rPr>
              <a:t>series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extends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GEO’s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reputation</a:t>
            </a:r>
            <a:r>
              <a:rPr lang="fr-FR" sz="1200" dirty="0">
                <a:latin typeface="Helvetica" pitchFamily="2" charset="0"/>
              </a:rPr>
              <a:t> for </a:t>
            </a:r>
            <a:r>
              <a:rPr lang="fr-FR" sz="1200" dirty="0" err="1">
                <a:latin typeface="Helvetica" pitchFamily="2" charset="0"/>
              </a:rPr>
              <a:t>unrivalled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flexibility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without</a:t>
            </a:r>
            <a:r>
              <a:rPr lang="fr-FR" sz="1200" dirty="0">
                <a:latin typeface="Helvetica" pitchFamily="2" charset="0"/>
              </a:rPr>
              <a:t> compromise.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2078A1-93E4-2547-8967-685395B9B59A}"/>
              </a:ext>
            </a:extLst>
          </p:cNvPr>
          <p:cNvSpPr/>
          <p:nvPr/>
        </p:nvSpPr>
        <p:spPr>
          <a:xfrm>
            <a:off x="2330535" y="4107289"/>
            <a:ext cx="2115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A club </a:t>
            </a:r>
            <a:r>
              <a:rPr lang="fr-FR" sz="1200" dirty="0" err="1">
                <a:latin typeface="Helvetica" pitchFamily="2" charset="0"/>
              </a:rPr>
              <a:t>favourite</a:t>
            </a:r>
            <a:r>
              <a:rPr lang="fr-FR" sz="1200" dirty="0">
                <a:latin typeface="Helvetica" pitchFamily="2" charset="0"/>
              </a:rPr>
              <a:t> for </a:t>
            </a:r>
            <a:r>
              <a:rPr lang="fr-FR" sz="1200" dirty="0" err="1">
                <a:latin typeface="Helvetica" pitchFamily="2" charset="0"/>
              </a:rPr>
              <a:t>decades</a:t>
            </a:r>
            <a:r>
              <a:rPr lang="fr-FR" sz="1200" dirty="0">
                <a:latin typeface="Helvetica" pitchFamily="2" charset="0"/>
              </a:rPr>
              <a:t> with </a:t>
            </a:r>
            <a:r>
              <a:rPr lang="fr-FR" sz="1200" dirty="0" err="1">
                <a:latin typeface="Helvetica" pitchFamily="2" charset="0"/>
              </a:rPr>
              <a:t>hundreds</a:t>
            </a:r>
            <a:r>
              <a:rPr lang="fr-FR" sz="1200" dirty="0">
                <a:latin typeface="Helvetica" pitchFamily="2" charset="0"/>
              </a:rPr>
              <a:t> of </a:t>
            </a:r>
            <a:r>
              <a:rPr lang="fr-FR" sz="1200" dirty="0" err="1">
                <a:latin typeface="Helvetica" pitchFamily="2" charset="0"/>
              </a:rPr>
              <a:t>thousands</a:t>
            </a:r>
            <a:r>
              <a:rPr lang="fr-FR" sz="1200" dirty="0">
                <a:latin typeface="Helvetica" pitchFamily="2" charset="0"/>
              </a:rPr>
              <a:t> of cabinets in use </a:t>
            </a:r>
            <a:r>
              <a:rPr lang="fr-FR" sz="1200" dirty="0" err="1">
                <a:latin typeface="Helvetica" pitchFamily="2" charset="0"/>
              </a:rPr>
              <a:t>thanks</a:t>
            </a:r>
            <a:r>
              <a:rPr lang="fr-FR" sz="1200" dirty="0">
                <a:latin typeface="Helvetica" pitchFamily="2" charset="0"/>
              </a:rPr>
              <a:t> to </a:t>
            </a:r>
            <a:r>
              <a:rPr lang="fr-FR" sz="1200" dirty="0" err="1">
                <a:latin typeface="Helvetica" pitchFamily="2" charset="0"/>
              </a:rPr>
              <a:t>its</a:t>
            </a:r>
            <a:r>
              <a:rPr lang="fr-FR" sz="1200" dirty="0">
                <a:latin typeface="Helvetica" pitchFamily="2" charset="0"/>
              </a:rPr>
              <a:t> high SPL performance, versatile </a:t>
            </a:r>
            <a:r>
              <a:rPr lang="fr-FR" sz="1200" dirty="0" err="1">
                <a:latin typeface="Helvetica" pitchFamily="2" charset="0"/>
              </a:rPr>
              <a:t>mounting</a:t>
            </a:r>
            <a:r>
              <a:rPr lang="fr-FR" sz="1200" dirty="0">
                <a:latin typeface="Helvetica" pitchFamily="2" charset="0"/>
              </a:rPr>
              <a:t> options </a:t>
            </a:r>
          </a:p>
          <a:p>
            <a:endParaRPr lang="fr-FR" sz="1200" dirty="0">
              <a:latin typeface="Helvetica" pitchFamily="2" charset="0"/>
            </a:endParaRPr>
          </a:p>
          <a:p>
            <a:endParaRPr lang="fr-FR" sz="1200" dirty="0"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05392B-BE93-764E-9C0E-115A3644FFF7}"/>
              </a:ext>
            </a:extLst>
          </p:cNvPr>
          <p:cNvSpPr/>
          <p:nvPr/>
        </p:nvSpPr>
        <p:spPr>
          <a:xfrm>
            <a:off x="4692467" y="4106562"/>
            <a:ext cx="19623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The first </a:t>
            </a:r>
            <a:r>
              <a:rPr lang="fr-FR" sz="1200" dirty="0" err="1">
                <a:latin typeface="Helvetica" pitchFamily="2" charset="0"/>
              </a:rPr>
              <a:t>choice</a:t>
            </a:r>
            <a:r>
              <a:rPr lang="fr-FR" sz="1200" dirty="0">
                <a:latin typeface="Helvetica" pitchFamily="2" charset="0"/>
              </a:rPr>
              <a:t> of </a:t>
            </a:r>
            <a:r>
              <a:rPr lang="fr-FR" sz="1200" dirty="0" err="1">
                <a:latin typeface="Helvetica" pitchFamily="2" charset="0"/>
              </a:rPr>
              <a:t>many</a:t>
            </a:r>
            <a:r>
              <a:rPr lang="fr-FR" sz="1200" dirty="0">
                <a:latin typeface="Helvetica" pitchFamily="2" charset="0"/>
              </a:rPr>
              <a:t> high-profile DJs, this </a:t>
            </a:r>
            <a:r>
              <a:rPr lang="fr-FR" sz="1200" dirty="0" err="1">
                <a:latin typeface="Helvetica" pitchFamily="2" charset="0"/>
              </a:rPr>
              <a:t>truly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modular</a:t>
            </a:r>
            <a:r>
              <a:rPr lang="fr-FR" sz="1200" dirty="0">
                <a:latin typeface="Helvetica" pitchFamily="2" charset="0"/>
              </a:rPr>
              <a:t> system </a:t>
            </a:r>
            <a:r>
              <a:rPr lang="fr-FR" sz="1200" dirty="0" err="1">
                <a:latin typeface="Helvetica" pitchFamily="2" charset="0"/>
              </a:rPr>
              <a:t>can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be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configured</a:t>
            </a:r>
            <a:r>
              <a:rPr lang="fr-FR" sz="1200" dirty="0">
                <a:latin typeface="Helvetica" pitchFamily="2" charset="0"/>
              </a:rPr>
              <a:t> in compact </a:t>
            </a:r>
            <a:r>
              <a:rPr lang="fr-FR" sz="1200" dirty="0" err="1">
                <a:latin typeface="Helvetica" pitchFamily="2" charset="0"/>
              </a:rPr>
              <a:t>groundstacks</a:t>
            </a:r>
            <a:r>
              <a:rPr lang="fr-FR" sz="1200" dirty="0">
                <a:latin typeface="Helvetica" pitchFamily="2" charset="0"/>
              </a:rPr>
              <a:t> or </a:t>
            </a:r>
            <a:r>
              <a:rPr lang="fr-FR" sz="1200" dirty="0" err="1">
                <a:latin typeface="Helvetica" pitchFamily="2" charset="0"/>
              </a:rPr>
              <a:t>flown</a:t>
            </a:r>
            <a:r>
              <a:rPr lang="fr-FR" sz="1200" dirty="0">
                <a:latin typeface="Helvetica" pitchFamily="2" charset="0"/>
              </a:rPr>
              <a:t> in arrays.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77AAD-26AA-D542-8C31-3488E865357D}"/>
              </a:ext>
            </a:extLst>
          </p:cNvPr>
          <p:cNvSpPr/>
          <p:nvPr/>
        </p:nvSpPr>
        <p:spPr>
          <a:xfrm>
            <a:off x="7054399" y="4103655"/>
            <a:ext cx="19907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Helvetica" pitchFamily="2" charset="0"/>
              </a:rPr>
              <a:t>LS18 </a:t>
            </a:r>
            <a:r>
              <a:rPr lang="fr-FR" sz="1200" dirty="0" err="1">
                <a:latin typeface="Helvetica" pitchFamily="2" charset="0"/>
              </a:rPr>
              <a:t>is</a:t>
            </a:r>
            <a:r>
              <a:rPr lang="fr-FR" sz="1200" dirty="0">
                <a:latin typeface="Helvetica" pitchFamily="2" charset="0"/>
              </a:rPr>
              <a:t> perfect for </a:t>
            </a:r>
            <a:r>
              <a:rPr lang="fr-FR" sz="1200" dirty="0" err="1">
                <a:latin typeface="Helvetica" pitchFamily="2" charset="0"/>
              </a:rPr>
              <a:t>enhancing</a:t>
            </a:r>
            <a:r>
              <a:rPr lang="fr-FR" sz="1200" dirty="0">
                <a:latin typeface="Helvetica" pitchFamily="2" charset="0"/>
              </a:rPr>
              <a:t> for the </a:t>
            </a:r>
            <a:r>
              <a:rPr lang="fr-FR" sz="1200" dirty="0" err="1">
                <a:latin typeface="Helvetica" pitchFamily="2" charset="0"/>
              </a:rPr>
              <a:t>low</a:t>
            </a:r>
            <a:r>
              <a:rPr lang="fr-FR" sz="1200" dirty="0">
                <a:latin typeface="Helvetica" pitchFamily="2" charset="0"/>
              </a:rPr>
              <a:t> end performance of PS Series or GEO S12 </a:t>
            </a:r>
            <a:r>
              <a:rPr lang="fr-FR" sz="1200" dirty="0" err="1">
                <a:latin typeface="Helvetica" pitchFamily="2" charset="0"/>
              </a:rPr>
              <a:t>systems</a:t>
            </a:r>
            <a:r>
              <a:rPr lang="fr-FR" sz="1200" dirty="0">
                <a:latin typeface="Helvetica" pitchFamily="2" charset="0"/>
              </a:rPr>
              <a:t>, </a:t>
            </a:r>
            <a:r>
              <a:rPr lang="fr-FR" sz="1200" dirty="0" err="1">
                <a:latin typeface="Helvetica" pitchFamily="2" charset="0"/>
              </a:rPr>
              <a:t>extending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bass</a:t>
            </a:r>
            <a:r>
              <a:rPr lang="fr-FR" sz="1200" dirty="0">
                <a:latin typeface="Helvetica" pitchFamily="2" charset="0"/>
              </a:rPr>
              <a:t> </a:t>
            </a:r>
            <a:r>
              <a:rPr lang="fr-FR" sz="1200" dirty="0" err="1">
                <a:latin typeface="Helvetica" pitchFamily="2" charset="0"/>
              </a:rPr>
              <a:t>response</a:t>
            </a:r>
            <a:r>
              <a:rPr lang="fr-FR" sz="1200" dirty="0">
                <a:latin typeface="Helvetica" pitchFamily="2" charset="0"/>
              </a:rPr>
              <a:t> down to 30Hz. </a:t>
            </a:r>
          </a:p>
          <a:p>
            <a:r>
              <a:rPr lang="fr-FR" sz="1200" dirty="0">
                <a:latin typeface="Helvetica" pitchFamily="2" charset="0"/>
              </a:rPr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8071CE-EBC8-DD4E-9EB5-BD45FBB33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003" y="5306891"/>
            <a:ext cx="1663295" cy="1296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25B9F3-3A0D-814B-ABF3-1AD0181E7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098" y="5350026"/>
            <a:ext cx="844708" cy="12533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59A965-D605-D640-B488-0F264B9B3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55" y="5364271"/>
            <a:ext cx="738986" cy="12973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FC50EF1-A8B8-48E5-B9CA-EC5B9D7C7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718300"/>
            <a:ext cx="91440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988</TotalTime>
  <Words>1217</Words>
  <Application>Microsoft Macintosh PowerPoint</Application>
  <PresentationFormat>Affichage à l'écran (4:3)</PresentationFormat>
  <Paragraphs>204</Paragraphs>
  <Slides>24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Helvetica Neue</vt:lpstr>
      <vt:lpstr>Helvetica Neue Condensed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EUSTACHE</dc:creator>
  <cp:lastModifiedBy>Florian EUSTACHE</cp:lastModifiedBy>
  <cp:revision>56</cp:revision>
  <dcterms:created xsi:type="dcterms:W3CDTF">2018-10-08T12:18:32Z</dcterms:created>
  <dcterms:modified xsi:type="dcterms:W3CDTF">2018-10-11T09:02:38Z</dcterms:modified>
</cp:coreProperties>
</file>